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8"/>
  </p:notesMasterIdLst>
  <p:sldIdLst>
    <p:sldId id="256" r:id="rId2"/>
    <p:sldId id="257" r:id="rId3"/>
    <p:sldId id="258" r:id="rId4"/>
    <p:sldId id="345" r:id="rId5"/>
    <p:sldId id="487" r:id="rId6"/>
    <p:sldId id="489" r:id="rId7"/>
    <p:sldId id="491" r:id="rId8"/>
    <p:sldId id="490" r:id="rId9"/>
    <p:sldId id="492" r:id="rId10"/>
    <p:sldId id="493" r:id="rId11"/>
    <p:sldId id="494" r:id="rId12"/>
    <p:sldId id="488" r:id="rId13"/>
    <p:sldId id="495" r:id="rId14"/>
    <p:sldId id="496" r:id="rId15"/>
    <p:sldId id="498" r:id="rId16"/>
    <p:sldId id="497" r:id="rId17"/>
    <p:sldId id="499" r:id="rId18"/>
    <p:sldId id="500" r:id="rId19"/>
    <p:sldId id="501" r:id="rId20"/>
    <p:sldId id="513" r:id="rId21"/>
    <p:sldId id="502" r:id="rId22"/>
    <p:sldId id="503" r:id="rId23"/>
    <p:sldId id="514" r:id="rId24"/>
    <p:sldId id="515" r:id="rId25"/>
    <p:sldId id="505" r:id="rId26"/>
    <p:sldId id="508" r:id="rId27"/>
    <p:sldId id="509" r:id="rId28"/>
    <p:sldId id="510" r:id="rId29"/>
    <p:sldId id="511" r:id="rId30"/>
    <p:sldId id="517" r:id="rId31"/>
    <p:sldId id="525" r:id="rId32"/>
    <p:sldId id="526" r:id="rId33"/>
    <p:sldId id="518" r:id="rId34"/>
    <p:sldId id="519" r:id="rId35"/>
    <p:sldId id="520" r:id="rId36"/>
    <p:sldId id="521" r:id="rId37"/>
    <p:sldId id="522" r:id="rId38"/>
    <p:sldId id="541" r:id="rId39"/>
    <p:sldId id="529" r:id="rId40"/>
    <p:sldId id="531" r:id="rId41"/>
    <p:sldId id="532" r:id="rId42"/>
    <p:sldId id="542" r:id="rId43"/>
    <p:sldId id="534" r:id="rId44"/>
    <p:sldId id="535" r:id="rId45"/>
    <p:sldId id="536" r:id="rId46"/>
    <p:sldId id="537" r:id="rId47"/>
    <p:sldId id="538" r:id="rId48"/>
    <p:sldId id="539" r:id="rId49"/>
    <p:sldId id="540" r:id="rId50"/>
    <p:sldId id="543" r:id="rId51"/>
    <p:sldId id="544" r:id="rId52"/>
    <p:sldId id="545" r:id="rId53"/>
    <p:sldId id="546" r:id="rId54"/>
    <p:sldId id="548" r:id="rId55"/>
    <p:sldId id="547" r:id="rId56"/>
    <p:sldId id="549" r:id="rId57"/>
    <p:sldId id="566" r:id="rId58"/>
    <p:sldId id="550" r:id="rId59"/>
    <p:sldId id="551" r:id="rId60"/>
    <p:sldId id="552" r:id="rId61"/>
    <p:sldId id="553" r:id="rId62"/>
    <p:sldId id="554" r:id="rId63"/>
    <p:sldId id="555" r:id="rId64"/>
    <p:sldId id="556" r:id="rId65"/>
    <p:sldId id="557" r:id="rId66"/>
    <p:sldId id="567" r:id="rId67"/>
    <p:sldId id="568" r:id="rId68"/>
    <p:sldId id="558" r:id="rId69"/>
    <p:sldId id="559" r:id="rId70"/>
    <p:sldId id="560" r:id="rId71"/>
    <p:sldId id="569" r:id="rId72"/>
    <p:sldId id="562" r:id="rId73"/>
    <p:sldId id="563" r:id="rId74"/>
    <p:sldId id="564" r:id="rId75"/>
    <p:sldId id="565" r:id="rId76"/>
    <p:sldId id="478" r:id="rId77"/>
    <p:sldId id="344" r:id="rId78"/>
    <p:sldId id="479" r:id="rId79"/>
    <p:sldId id="480" r:id="rId80"/>
    <p:sldId id="481" r:id="rId81"/>
    <p:sldId id="482" r:id="rId82"/>
    <p:sldId id="483" r:id="rId83"/>
    <p:sldId id="484" r:id="rId84"/>
    <p:sldId id="485" r:id="rId85"/>
    <p:sldId id="486" r:id="rId86"/>
    <p:sldId id="527" r:id="rId87"/>
  </p:sldIdLst>
  <p:sldSz cx="12190413" cy="7021513"/>
  <p:notesSz cx="6858000" cy="9144000"/>
  <p:defaultTextStyle>
    <a:defPPr>
      <a:defRPr lang="en-US"/>
    </a:defPPr>
    <a:lvl1pPr marL="0" algn="l" defTabSz="1097737" rtl="0" eaLnBrk="1" latinLnBrk="0" hangingPunct="1">
      <a:defRPr sz="2200" kern="1200">
        <a:solidFill>
          <a:schemeClr val="tx1"/>
        </a:solidFill>
        <a:latin typeface="+mn-lt"/>
        <a:ea typeface="+mn-ea"/>
        <a:cs typeface="+mn-cs"/>
      </a:defRPr>
    </a:lvl1pPr>
    <a:lvl2pPr marL="548869" algn="l" defTabSz="1097737" rtl="0" eaLnBrk="1" latinLnBrk="0" hangingPunct="1">
      <a:defRPr sz="2200" kern="1200">
        <a:solidFill>
          <a:schemeClr val="tx1"/>
        </a:solidFill>
        <a:latin typeface="+mn-lt"/>
        <a:ea typeface="+mn-ea"/>
        <a:cs typeface="+mn-cs"/>
      </a:defRPr>
    </a:lvl2pPr>
    <a:lvl3pPr marL="1097737" algn="l" defTabSz="1097737" rtl="0" eaLnBrk="1" latinLnBrk="0" hangingPunct="1">
      <a:defRPr sz="2200" kern="1200">
        <a:solidFill>
          <a:schemeClr val="tx1"/>
        </a:solidFill>
        <a:latin typeface="+mn-lt"/>
        <a:ea typeface="+mn-ea"/>
        <a:cs typeface="+mn-cs"/>
      </a:defRPr>
    </a:lvl3pPr>
    <a:lvl4pPr marL="1646606" algn="l" defTabSz="1097737" rtl="0" eaLnBrk="1" latinLnBrk="0" hangingPunct="1">
      <a:defRPr sz="2200" kern="1200">
        <a:solidFill>
          <a:schemeClr val="tx1"/>
        </a:solidFill>
        <a:latin typeface="+mn-lt"/>
        <a:ea typeface="+mn-ea"/>
        <a:cs typeface="+mn-cs"/>
      </a:defRPr>
    </a:lvl4pPr>
    <a:lvl5pPr marL="2195474" algn="l" defTabSz="1097737" rtl="0" eaLnBrk="1" latinLnBrk="0" hangingPunct="1">
      <a:defRPr sz="2200" kern="1200">
        <a:solidFill>
          <a:schemeClr val="tx1"/>
        </a:solidFill>
        <a:latin typeface="+mn-lt"/>
        <a:ea typeface="+mn-ea"/>
        <a:cs typeface="+mn-cs"/>
      </a:defRPr>
    </a:lvl5pPr>
    <a:lvl6pPr marL="2744343" algn="l" defTabSz="1097737" rtl="0" eaLnBrk="1" latinLnBrk="0" hangingPunct="1">
      <a:defRPr sz="2200" kern="1200">
        <a:solidFill>
          <a:schemeClr val="tx1"/>
        </a:solidFill>
        <a:latin typeface="+mn-lt"/>
        <a:ea typeface="+mn-ea"/>
        <a:cs typeface="+mn-cs"/>
      </a:defRPr>
    </a:lvl6pPr>
    <a:lvl7pPr marL="3293212" algn="l" defTabSz="1097737" rtl="0" eaLnBrk="1" latinLnBrk="0" hangingPunct="1">
      <a:defRPr sz="2200" kern="1200">
        <a:solidFill>
          <a:schemeClr val="tx1"/>
        </a:solidFill>
        <a:latin typeface="+mn-lt"/>
        <a:ea typeface="+mn-ea"/>
        <a:cs typeface="+mn-cs"/>
      </a:defRPr>
    </a:lvl7pPr>
    <a:lvl8pPr marL="3842080" algn="l" defTabSz="1097737" rtl="0" eaLnBrk="1" latinLnBrk="0" hangingPunct="1">
      <a:defRPr sz="2200" kern="1200">
        <a:solidFill>
          <a:schemeClr val="tx1"/>
        </a:solidFill>
        <a:latin typeface="+mn-lt"/>
        <a:ea typeface="+mn-ea"/>
        <a:cs typeface="+mn-cs"/>
      </a:defRPr>
    </a:lvl8pPr>
    <a:lvl9pPr marL="4390949" algn="l" defTabSz="1097737"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Phần giới thiệu" id="{9DAB83ED-CEB5-4223-AECF-D551A4046575}">
          <p14:sldIdLst>
            <p14:sldId id="256"/>
            <p14:sldId id="257"/>
          </p14:sldIdLst>
        </p14:section>
        <p14:section name="Phần 1" id="{3E717234-4F84-479E-90F9-262F0260609A}">
          <p14:sldIdLst>
            <p14:sldId id="258"/>
          </p14:sldIdLst>
        </p14:section>
        <p14:section name="Phần 2" id="{06F7E7F9-CA6E-4CED-A646-342C4823D538}">
          <p14:sldIdLst>
            <p14:sldId id="345"/>
            <p14:sldId id="487"/>
            <p14:sldId id="489"/>
            <p14:sldId id="491"/>
            <p14:sldId id="490"/>
            <p14:sldId id="492"/>
            <p14:sldId id="493"/>
            <p14:sldId id="494"/>
            <p14:sldId id="488"/>
            <p14:sldId id="495"/>
            <p14:sldId id="496"/>
            <p14:sldId id="498"/>
            <p14:sldId id="497"/>
          </p14:sldIdLst>
        </p14:section>
        <p14:section name="Phần 3" id="{5BEAF4B9-3CEB-423D-BFE4-C8B128E41C78}">
          <p14:sldIdLst>
            <p14:sldId id="499"/>
            <p14:sldId id="500"/>
            <p14:sldId id="501"/>
            <p14:sldId id="513"/>
            <p14:sldId id="502"/>
            <p14:sldId id="503"/>
            <p14:sldId id="514"/>
            <p14:sldId id="515"/>
            <p14:sldId id="505"/>
            <p14:sldId id="508"/>
            <p14:sldId id="509"/>
            <p14:sldId id="510"/>
            <p14:sldId id="511"/>
            <p14:sldId id="517"/>
          </p14:sldIdLst>
        </p14:section>
        <p14:section name="Phần 4" id="{3B19397D-EE91-46B6-96C7-7F7CD08DA75F}">
          <p14:sldIdLst>
            <p14:sldId id="525"/>
            <p14:sldId id="526"/>
            <p14:sldId id="518"/>
            <p14:sldId id="519"/>
            <p14:sldId id="520"/>
            <p14:sldId id="521"/>
            <p14:sldId id="522"/>
          </p14:sldIdLst>
        </p14:section>
        <p14:section name="Phần 5" id="{A954092F-3727-4CAA-BACD-2695CDC3B325}">
          <p14:sldIdLst>
            <p14:sldId id="541"/>
            <p14:sldId id="529"/>
            <p14:sldId id="531"/>
            <p14:sldId id="532"/>
            <p14:sldId id="542"/>
            <p14:sldId id="534"/>
            <p14:sldId id="535"/>
            <p14:sldId id="536"/>
            <p14:sldId id="537"/>
            <p14:sldId id="538"/>
            <p14:sldId id="539"/>
            <p14:sldId id="540"/>
          </p14:sldIdLst>
        </p14:section>
        <p14:section name="Phần 6" id="{FBC4F3C0-07E0-4053-B5E3-D9D398F2949D}">
          <p14:sldIdLst>
            <p14:sldId id="543"/>
            <p14:sldId id="544"/>
            <p14:sldId id="545"/>
            <p14:sldId id="546"/>
            <p14:sldId id="548"/>
            <p14:sldId id="547"/>
          </p14:sldIdLst>
        </p14:section>
        <p14:section name="Phần 7" id="{A930B959-D73F-408A-85CB-F305A8CD5306}">
          <p14:sldIdLst>
            <p14:sldId id="549"/>
            <p14:sldId id="566"/>
            <p14:sldId id="550"/>
            <p14:sldId id="551"/>
            <p14:sldId id="552"/>
            <p14:sldId id="553"/>
            <p14:sldId id="554"/>
          </p14:sldIdLst>
        </p14:section>
        <p14:section name="Phần 8" id="{566F3EB4-8B90-4A13-BA3F-EAB0B6BAE456}">
          <p14:sldIdLst>
            <p14:sldId id="555"/>
            <p14:sldId id="556"/>
            <p14:sldId id="557"/>
            <p14:sldId id="567"/>
            <p14:sldId id="568"/>
            <p14:sldId id="558"/>
            <p14:sldId id="559"/>
            <p14:sldId id="560"/>
            <p14:sldId id="569"/>
            <p14:sldId id="562"/>
            <p14:sldId id="563"/>
            <p14:sldId id="564"/>
            <p14:sldId id="565"/>
          </p14:sldIdLst>
        </p14:section>
        <p14:section name="Tóm tắt-câu hỏi ôn tập" id="{889522DC-D206-4C87-9111-99E8596424A7}">
          <p14:sldIdLst>
            <p14:sldId id="478"/>
            <p14:sldId id="344"/>
            <p14:sldId id="479"/>
            <p14:sldId id="480"/>
            <p14:sldId id="481"/>
            <p14:sldId id="482"/>
            <p14:sldId id="483"/>
            <p14:sldId id="484"/>
            <p14:sldId id="485"/>
            <p14:sldId id="486"/>
            <p14:sldId id="52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762" autoAdjust="0"/>
  </p:normalViewPr>
  <p:slideViewPr>
    <p:cSldViewPr snapToGrid="0">
      <p:cViewPr>
        <p:scale>
          <a:sx n="66" d="100"/>
          <a:sy n="66" d="100"/>
        </p:scale>
        <p:origin x="-816" y="60"/>
      </p:cViewPr>
      <p:guideLst>
        <p:guide orient="horz" pos="2212"/>
        <p:guide pos="3840"/>
      </p:guideLst>
    </p:cSldViewPr>
  </p:slideViewPr>
  <p:notesTextViewPr>
    <p:cViewPr>
      <p:scale>
        <a:sx n="1" d="1"/>
        <a:sy n="1" d="1"/>
      </p:scale>
      <p:origin x="0" y="0"/>
    </p:cViewPr>
  </p:notesTextViewPr>
  <p:notesViewPr>
    <p:cSldViewPr snapToGrid="0">
      <p:cViewPr varScale="1">
        <p:scale>
          <a:sx n="54" d="100"/>
          <a:sy n="54" d="100"/>
        </p:scale>
        <p:origin x="-27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0E311-3EC5-4EA4-9119-630F7F098399}" type="doc">
      <dgm:prSet loTypeId="urn:microsoft.com/office/officeart/2005/8/layout/vList6" loCatId="list" qsTypeId="urn:microsoft.com/office/officeart/2005/8/quickstyle/simple5" qsCatId="simple" csTypeId="urn:microsoft.com/office/officeart/2005/8/colors/accent1_4" csCatId="accent1" phldr="1"/>
      <dgm:spPr/>
      <dgm:t>
        <a:bodyPr/>
        <a:lstStyle/>
        <a:p>
          <a:endParaRPr lang="en-US"/>
        </a:p>
      </dgm:t>
    </dgm:pt>
    <dgm:pt modelId="{D3862C76-81CB-4AF0-8E10-710969F6CC54}">
      <dgm:prSet phldrT="[Text]" custT="1"/>
      <dgm:spPr>
        <a:gradFill flip="none" rotWithShape="1">
          <a:gsLst>
            <a:gs pos="0">
              <a:schemeClr val="tx2"/>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sz="2600" dirty="0">
              <a:latin typeface="Times New Roman" panose="02020603050405020304" pitchFamily="18" charset="0"/>
              <a:cs typeface="Times New Roman" panose="02020603050405020304" pitchFamily="18" charset="0"/>
            </a:rPr>
            <a:t>1</a:t>
          </a:r>
        </a:p>
      </dgm:t>
    </dgm:pt>
    <dgm:pt modelId="{EE204451-EC54-434E-ADB0-EB408FDE7F37}" type="parTrans" cxnId="{1348CA69-6F7E-4305-839D-72EDDAFDEC1C}">
      <dgm:prSet/>
      <dgm:spPr/>
      <dgm:t>
        <a:bodyPr/>
        <a:lstStyle/>
        <a:p>
          <a:endParaRPr lang="en-US" sz="2600">
            <a:latin typeface="Times New Roman" panose="02020603050405020304" pitchFamily="18" charset="0"/>
            <a:cs typeface="Times New Roman" panose="02020603050405020304" pitchFamily="18" charset="0"/>
          </a:endParaRPr>
        </a:p>
      </dgm:t>
    </dgm:pt>
    <dgm:pt modelId="{D090BC48-CCCA-4DEC-9C6A-FC39F1EF1222}" type="sibTrans" cxnId="{1348CA69-6F7E-4305-839D-72EDDAFDEC1C}">
      <dgm:prSet/>
      <dgm:spPr/>
      <dgm:t>
        <a:bodyPr/>
        <a:lstStyle/>
        <a:p>
          <a:endParaRPr lang="en-US" sz="2600">
            <a:latin typeface="Times New Roman" panose="02020603050405020304" pitchFamily="18" charset="0"/>
            <a:cs typeface="Times New Roman" panose="02020603050405020304" pitchFamily="18" charset="0"/>
          </a:endParaRPr>
        </a:p>
      </dgm:t>
    </dgm:pt>
    <dgm:pt modelId="{48D15A76-6332-4D6D-8C6E-6FBB3BD28715}">
      <dgm:prSet phldrT="[Tex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sz="2600" dirty="0">
              <a:latin typeface="Times New Roman" panose="02020603050405020304" pitchFamily="18" charset="0"/>
              <a:cs typeface="Times New Roman" panose="02020603050405020304" pitchFamily="18" charset="0"/>
            </a:rPr>
            <a:t>2</a:t>
          </a:r>
        </a:p>
      </dgm:t>
    </dgm:pt>
    <dgm:pt modelId="{26DFFCB1-CF33-4133-9568-216387447B76}" type="parTrans" cxnId="{F829FF24-F67B-47C8-83FF-53AC76CFF74D}">
      <dgm:prSet/>
      <dgm:spPr/>
      <dgm:t>
        <a:bodyPr/>
        <a:lstStyle/>
        <a:p>
          <a:endParaRPr lang="en-US" sz="2600">
            <a:latin typeface="Times New Roman" panose="02020603050405020304" pitchFamily="18" charset="0"/>
            <a:cs typeface="Times New Roman" panose="02020603050405020304" pitchFamily="18" charset="0"/>
          </a:endParaRPr>
        </a:p>
      </dgm:t>
    </dgm:pt>
    <dgm:pt modelId="{6B87456B-018E-4576-A671-C7E9AA915832}" type="sibTrans" cxnId="{F829FF24-F67B-47C8-83FF-53AC76CFF74D}">
      <dgm:prSet/>
      <dgm:spPr/>
      <dgm:t>
        <a:bodyPr/>
        <a:lstStyle/>
        <a:p>
          <a:endParaRPr lang="en-US" sz="2600">
            <a:latin typeface="Times New Roman" panose="02020603050405020304" pitchFamily="18" charset="0"/>
            <a:cs typeface="Times New Roman" panose="02020603050405020304" pitchFamily="18" charset="0"/>
          </a:endParaRPr>
        </a:p>
      </dgm:t>
    </dgm:pt>
    <dgm:pt modelId="{9F8EC031-6AFD-4FB4-A593-379F2D80BCD3}">
      <dgm:prSet phldrT="[Tex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sz="2600" dirty="0">
              <a:latin typeface="Times New Roman" panose="02020603050405020304" pitchFamily="18" charset="0"/>
              <a:cs typeface="Times New Roman" panose="02020603050405020304" pitchFamily="18" charset="0"/>
            </a:rPr>
            <a:t>3</a:t>
          </a:r>
        </a:p>
      </dgm:t>
    </dgm:pt>
    <dgm:pt modelId="{F071B15D-FC79-48DA-A9E3-DE079276A71D}" type="parTrans" cxnId="{B4646CF1-49B2-47B1-82D5-ECAE5CB1C956}">
      <dgm:prSet/>
      <dgm:spPr/>
      <dgm:t>
        <a:bodyPr/>
        <a:lstStyle/>
        <a:p>
          <a:endParaRPr lang="en-US" sz="2600">
            <a:latin typeface="Times New Roman" panose="02020603050405020304" pitchFamily="18" charset="0"/>
            <a:cs typeface="Times New Roman" panose="02020603050405020304" pitchFamily="18" charset="0"/>
          </a:endParaRPr>
        </a:p>
      </dgm:t>
    </dgm:pt>
    <dgm:pt modelId="{46AC571A-D3EC-42D9-800D-A95FC2BAFFDC}" type="sibTrans" cxnId="{B4646CF1-49B2-47B1-82D5-ECAE5CB1C956}">
      <dgm:prSet/>
      <dgm:spPr/>
      <dgm:t>
        <a:bodyPr/>
        <a:lstStyle/>
        <a:p>
          <a:endParaRPr lang="en-US" sz="2600">
            <a:latin typeface="Times New Roman" panose="02020603050405020304" pitchFamily="18" charset="0"/>
            <a:cs typeface="Times New Roman" panose="02020603050405020304" pitchFamily="18" charset="0"/>
          </a:endParaRPr>
        </a:p>
      </dgm:t>
    </dgm:pt>
    <dgm:pt modelId="{347D4066-D83B-4539-95B9-7E50BD4F6A5F}">
      <dgm:prSet phldrT="[Text]" custT="1"/>
      <dgm:spPr>
        <a:gradFill flip="none" rotWithShape="0">
          <a:gsLst>
            <a:gs pos="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sz="2600" dirty="0">
              <a:latin typeface="Times New Roman" panose="02020603050405020304" pitchFamily="18" charset="0"/>
              <a:cs typeface="Times New Roman" panose="02020603050405020304" pitchFamily="18" charset="0"/>
            </a:rPr>
            <a:t>5</a:t>
          </a:r>
        </a:p>
      </dgm:t>
    </dgm:pt>
    <dgm:pt modelId="{788F9D63-7CF3-4F77-929D-3CFDD93F0D4D}" type="parTrans" cxnId="{447032F6-82DE-48F6-83A6-CDCE57CBB967}">
      <dgm:prSet/>
      <dgm:spPr/>
      <dgm:t>
        <a:bodyPr/>
        <a:lstStyle/>
        <a:p>
          <a:endParaRPr lang="en-US" sz="2600">
            <a:latin typeface="Times New Roman" panose="02020603050405020304" pitchFamily="18" charset="0"/>
            <a:cs typeface="Times New Roman" panose="02020603050405020304" pitchFamily="18" charset="0"/>
          </a:endParaRPr>
        </a:p>
      </dgm:t>
    </dgm:pt>
    <dgm:pt modelId="{20A0D104-AC91-4D55-AF90-E4D938083213}" type="sibTrans" cxnId="{447032F6-82DE-48F6-83A6-CDCE57CBB967}">
      <dgm:prSet/>
      <dgm:spPr/>
      <dgm:t>
        <a:bodyPr/>
        <a:lstStyle/>
        <a:p>
          <a:endParaRPr lang="en-US" sz="2600">
            <a:latin typeface="Times New Roman" panose="02020603050405020304" pitchFamily="18" charset="0"/>
            <a:cs typeface="Times New Roman" panose="02020603050405020304" pitchFamily="18" charset="0"/>
          </a:endParaRPr>
        </a:p>
      </dgm:t>
    </dgm:pt>
    <dgm:pt modelId="{CB05B03E-1978-48E3-A4AC-0CF86C8516EA}">
      <dgm:prSet custT="1"/>
      <dgm:spPr/>
      <dgm:t>
        <a:bodyPr anchor="ctr"/>
        <a:lstStyle/>
        <a:p>
          <a:pPr>
            <a:buFontTx/>
            <a:buNone/>
          </a:pPr>
          <a:r>
            <a:rPr lang="en-US" sz="2600" b="0" dirty="0">
              <a:latin typeface="Arial" panose="020B0604020202020204" pitchFamily="34" charset="0"/>
              <a:cs typeface="Arial" panose="020B0604020202020204" pitchFamily="34" charset="0"/>
            </a:rPr>
            <a:t> Mục tiêu bài học</a:t>
          </a:r>
        </a:p>
      </dgm:t>
    </dgm:pt>
    <dgm:pt modelId="{FEF0E268-5D2C-411A-9DD6-7A2C8C38E491}" type="parTrans" cxnId="{BEDC5E4F-CE51-4A21-AB5F-CB896C06F4AF}">
      <dgm:prSet/>
      <dgm:spPr/>
      <dgm:t>
        <a:bodyPr/>
        <a:lstStyle/>
        <a:p>
          <a:endParaRPr lang="en-US" sz="2600"/>
        </a:p>
      </dgm:t>
    </dgm:pt>
    <dgm:pt modelId="{EFED8942-5C1E-427B-BBE3-292425A95D11}" type="sibTrans" cxnId="{BEDC5E4F-CE51-4A21-AB5F-CB896C06F4AF}">
      <dgm:prSet/>
      <dgm:spPr/>
      <dgm:t>
        <a:bodyPr/>
        <a:lstStyle/>
        <a:p>
          <a:endParaRPr lang="en-US" sz="2600"/>
        </a:p>
      </dgm:t>
    </dgm:pt>
    <dgm:pt modelId="{B98ED6CA-FCD3-4EA0-92A6-AF0863F80B39}">
      <dgm:prSet custT="1"/>
      <dgm:spPr/>
      <dgm:t>
        <a:bodyPr anchor="ctr"/>
        <a:lstStyle/>
        <a:p>
          <a:pPr>
            <a:buFontTx/>
            <a:buNone/>
          </a:pPr>
          <a:r>
            <a:rPr lang="en-US" sz="2600" smtClean="0">
              <a:latin typeface="Arial" panose="020B0604020202020204" pitchFamily="34" charset="0"/>
              <a:cs typeface="Arial" panose="020B0604020202020204" pitchFamily="34" charset="0"/>
            </a:rPr>
            <a:t>Quản lý sổ tính</a:t>
          </a:r>
          <a:endParaRPr lang="en-US" sz="2600" dirty="0">
            <a:latin typeface="Arial" panose="020B0604020202020204" pitchFamily="34" charset="0"/>
            <a:cs typeface="Arial" panose="020B0604020202020204" pitchFamily="34" charset="0"/>
          </a:endParaRPr>
        </a:p>
      </dgm:t>
    </dgm:pt>
    <dgm:pt modelId="{BCAC8976-2508-4A97-A9ED-DB860282D386}" type="parTrans" cxnId="{6A2DA436-CD16-496E-A81F-E0B66AF891BA}">
      <dgm:prSet/>
      <dgm:spPr/>
      <dgm:t>
        <a:bodyPr/>
        <a:lstStyle/>
        <a:p>
          <a:endParaRPr lang="en-US" sz="2600"/>
        </a:p>
      </dgm:t>
    </dgm:pt>
    <dgm:pt modelId="{8456D515-D071-485D-939B-3AE1617C2418}" type="sibTrans" cxnId="{6A2DA436-CD16-496E-A81F-E0B66AF891BA}">
      <dgm:prSet/>
      <dgm:spPr/>
      <dgm:t>
        <a:bodyPr/>
        <a:lstStyle/>
        <a:p>
          <a:endParaRPr lang="en-US" sz="2600"/>
        </a:p>
      </dgm:t>
    </dgm:pt>
    <dgm:pt modelId="{E6502CF0-370C-48A0-81A5-7711F4398821}">
      <dgm:prSet custT="1"/>
      <dgm:spPr/>
      <dgm:t>
        <a:bodyPr anchor="ctr"/>
        <a:lstStyle/>
        <a:p>
          <a:pPr>
            <a:buFontTx/>
            <a:buNone/>
          </a:pPr>
          <a:r>
            <a:rPr lang="en-US" sz="2600" smtClean="0">
              <a:latin typeface="Arial" panose="020B0604020202020204" pitchFamily="34" charset="0"/>
              <a:cs typeface="Arial" panose="020B0604020202020204" pitchFamily="34" charset="0"/>
            </a:rPr>
            <a:t>Thao tác với nội dung</a:t>
          </a:r>
          <a:endParaRPr lang="en-US" sz="2600" dirty="0">
            <a:latin typeface="Arial" panose="020B0604020202020204" pitchFamily="34" charset="0"/>
            <a:cs typeface="Arial" panose="020B0604020202020204" pitchFamily="34" charset="0"/>
          </a:endParaRPr>
        </a:p>
      </dgm:t>
    </dgm:pt>
    <dgm:pt modelId="{F4F55CB9-D8CC-44AA-8C76-5C068ABA2714}" type="parTrans" cxnId="{B9BD0617-3B68-4D72-8B30-2D96DB3CB12C}">
      <dgm:prSet/>
      <dgm:spPr/>
      <dgm:t>
        <a:bodyPr/>
        <a:lstStyle/>
        <a:p>
          <a:endParaRPr lang="en-US" sz="2600"/>
        </a:p>
      </dgm:t>
    </dgm:pt>
    <dgm:pt modelId="{5911B5D4-8127-488A-8AF2-386F6FA00F02}" type="sibTrans" cxnId="{B9BD0617-3B68-4D72-8B30-2D96DB3CB12C}">
      <dgm:prSet/>
      <dgm:spPr/>
      <dgm:t>
        <a:bodyPr/>
        <a:lstStyle/>
        <a:p>
          <a:endParaRPr lang="en-US" sz="2600"/>
        </a:p>
      </dgm:t>
    </dgm:pt>
    <dgm:pt modelId="{A7829C7C-2681-4E58-A622-F2734270DCFC}">
      <dgm:prSet custT="1"/>
      <dgm:spPr/>
      <dgm:t>
        <a:bodyPr anchor="ctr"/>
        <a:lstStyle/>
        <a:p>
          <a:pPr>
            <a:buFontTx/>
            <a:buNone/>
          </a:pPr>
          <a:r>
            <a:rPr lang="en-US" sz="2600" smtClean="0">
              <a:latin typeface="Arial" panose="020B0604020202020204" pitchFamily="34" charset="0"/>
              <a:cs typeface="Arial" panose="020B0604020202020204" pitchFamily="34" charset="0"/>
            </a:rPr>
            <a:t>Định dạng và kiểm tra lỗi chính tả </a:t>
          </a:r>
          <a:endParaRPr lang="en-US" sz="2600" dirty="0">
            <a:latin typeface="Arial" panose="020B0604020202020204" pitchFamily="34" charset="0"/>
            <a:cs typeface="Arial" panose="020B0604020202020204" pitchFamily="34" charset="0"/>
          </a:endParaRPr>
        </a:p>
      </dgm:t>
    </dgm:pt>
    <dgm:pt modelId="{6CA96B39-5672-4CB0-B948-4AB374DC79A7}" type="parTrans" cxnId="{0017BEA2-4C59-4FB3-A117-79D2D7FF2757}">
      <dgm:prSet/>
      <dgm:spPr/>
      <dgm:t>
        <a:bodyPr/>
        <a:lstStyle/>
        <a:p>
          <a:endParaRPr lang="en-US" sz="2600"/>
        </a:p>
      </dgm:t>
    </dgm:pt>
    <dgm:pt modelId="{89AD17B2-BD15-461A-B183-48AB31A403D9}" type="sibTrans" cxnId="{0017BEA2-4C59-4FB3-A117-79D2D7FF2757}">
      <dgm:prSet/>
      <dgm:spPr/>
      <dgm:t>
        <a:bodyPr/>
        <a:lstStyle/>
        <a:p>
          <a:endParaRPr lang="en-US" sz="2600"/>
        </a:p>
      </dgm:t>
    </dgm:pt>
    <dgm:pt modelId="{0CB7C2A0-2EB0-4DE2-BA98-93553915F045}">
      <dgm:prSet custT="1"/>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nchor="ctr"/>
        <a:lstStyle/>
        <a:p>
          <a:r>
            <a:rPr lang="en-US" sz="2600" dirty="0">
              <a:latin typeface="Times New Roman" panose="02020603050405020304" pitchFamily="18" charset="0"/>
              <a:cs typeface="Times New Roman" panose="02020603050405020304" pitchFamily="18" charset="0"/>
            </a:rPr>
            <a:t>4 </a:t>
          </a:r>
        </a:p>
      </dgm:t>
    </dgm:pt>
    <dgm:pt modelId="{37A5970F-591D-4EEA-9C4A-818B3B4CB7C4}" type="parTrans" cxnId="{816E80EF-5D2A-4FEA-A7EB-5BE0F13876E1}">
      <dgm:prSet/>
      <dgm:spPr/>
      <dgm:t>
        <a:bodyPr/>
        <a:lstStyle/>
        <a:p>
          <a:endParaRPr lang="en-US" sz="2600"/>
        </a:p>
      </dgm:t>
    </dgm:pt>
    <dgm:pt modelId="{A833C87B-D0D9-4111-AD62-C2CC2DCF556F}" type="sibTrans" cxnId="{816E80EF-5D2A-4FEA-A7EB-5BE0F13876E1}">
      <dgm:prSet/>
      <dgm:spPr/>
      <dgm:t>
        <a:bodyPr/>
        <a:lstStyle/>
        <a:p>
          <a:endParaRPr lang="en-US" sz="2600"/>
        </a:p>
      </dgm:t>
    </dgm:pt>
    <dgm:pt modelId="{ABD44260-069F-4E25-97B0-0C532F997C38}">
      <dgm:prSet custT="1"/>
      <dgm:spPr/>
      <dgm:t>
        <a:bodyPr anchor="ctr"/>
        <a:lstStyle/>
        <a:p>
          <a:pPr>
            <a:buFontTx/>
            <a:buNone/>
          </a:pPr>
          <a:r>
            <a:rPr lang="en-US" sz="2600" smtClean="0">
              <a:latin typeface="Arial" panose="020B0604020202020204" pitchFamily="34" charset="0"/>
              <a:cs typeface="Arial" panose="020B0604020202020204" pitchFamily="34" charset="0"/>
            </a:rPr>
            <a:t>Công thức và hàm trong Excel</a:t>
          </a:r>
          <a:endParaRPr lang="en-US" sz="2600" dirty="0">
            <a:latin typeface="Arial" panose="020B0604020202020204" pitchFamily="34" charset="0"/>
            <a:cs typeface="Arial" panose="020B0604020202020204" pitchFamily="34" charset="0"/>
          </a:endParaRPr>
        </a:p>
      </dgm:t>
    </dgm:pt>
    <dgm:pt modelId="{644BCFA9-1C64-43F1-8E90-F09DC2240B36}" type="sibTrans" cxnId="{226305B6-9861-4C4E-A4F0-26E59C1A23B3}">
      <dgm:prSet/>
      <dgm:spPr/>
      <dgm:t>
        <a:bodyPr/>
        <a:lstStyle/>
        <a:p>
          <a:endParaRPr lang="en-US" sz="2600"/>
        </a:p>
      </dgm:t>
    </dgm:pt>
    <dgm:pt modelId="{B11D145F-4C16-489D-9727-298F20AB8D9E}" type="parTrans" cxnId="{226305B6-9861-4C4E-A4F0-26E59C1A23B3}">
      <dgm:prSet/>
      <dgm:spPr/>
      <dgm:t>
        <a:bodyPr/>
        <a:lstStyle/>
        <a:p>
          <a:endParaRPr lang="en-US" sz="2600"/>
        </a:p>
      </dgm:t>
    </dgm:pt>
    <dgm:pt modelId="{A9B0B95E-A5EF-4F51-ABF3-8ED75AD0B9E7}">
      <dgm:prSet custT="1"/>
      <dgm:spPr/>
      <dgm:t>
        <a:bodyPr anchor="ctr"/>
        <a:lstStyle/>
        <a:p>
          <a:pPr>
            <a:buFontTx/>
            <a:buNone/>
          </a:pPr>
          <a:r>
            <a:rPr lang="en-US" sz="2600" dirty="0">
              <a:latin typeface="Arial" panose="020B0604020202020204" pitchFamily="34" charset="0"/>
              <a:cs typeface="Arial" panose="020B0604020202020204" pitchFamily="34" charset="0"/>
            </a:rPr>
            <a:t>6</a:t>
          </a:r>
        </a:p>
      </dgm:t>
    </dgm:pt>
    <dgm:pt modelId="{605E777B-3941-437A-B3CC-53233ADF37CF}" type="parTrans" cxnId="{E3F82453-B2E2-46B7-9422-E628F514D89D}">
      <dgm:prSet/>
      <dgm:spPr/>
      <dgm:t>
        <a:bodyPr/>
        <a:lstStyle/>
        <a:p>
          <a:endParaRPr lang="vi-VN"/>
        </a:p>
      </dgm:t>
    </dgm:pt>
    <dgm:pt modelId="{05481356-CD70-4891-A722-03B4AC70DA4E}" type="sibTrans" cxnId="{E3F82453-B2E2-46B7-9422-E628F514D89D}">
      <dgm:prSet/>
      <dgm:spPr/>
      <dgm:t>
        <a:bodyPr/>
        <a:lstStyle/>
        <a:p>
          <a:endParaRPr lang="vi-VN"/>
        </a:p>
      </dgm:t>
    </dgm:pt>
    <dgm:pt modelId="{46700802-6111-4EBD-82AC-F06B953E252B}">
      <dgm:prSet custT="1"/>
      <dgm:spPr/>
      <dgm:t>
        <a:bodyPr anchor="ctr"/>
        <a:lstStyle/>
        <a:p>
          <a:pPr>
            <a:buFontTx/>
            <a:buNone/>
          </a:pPr>
          <a:r>
            <a:rPr lang="en-US" sz="2600" smtClean="0">
              <a:latin typeface="Arial" panose="020B0604020202020204" pitchFamily="34" charset="0"/>
              <a:cs typeface="Arial" panose="020B0604020202020204" pitchFamily="34" charset="0"/>
            </a:rPr>
            <a:t>Sắp xếp hoặc lọc dữ liệu</a:t>
          </a:r>
          <a:endParaRPr lang="en-US" sz="2600" dirty="0">
            <a:latin typeface="Arial" panose="020B0604020202020204" pitchFamily="34" charset="0"/>
            <a:cs typeface="Arial" panose="020B0604020202020204" pitchFamily="34" charset="0"/>
          </a:endParaRPr>
        </a:p>
      </dgm:t>
    </dgm:pt>
    <dgm:pt modelId="{4156081B-A1C5-46AB-8614-44A454715B32}" type="parTrans" cxnId="{FA0C9354-6C7E-40C0-AABD-69E15D2A9888}">
      <dgm:prSet/>
      <dgm:spPr/>
      <dgm:t>
        <a:bodyPr/>
        <a:lstStyle/>
        <a:p>
          <a:endParaRPr lang="vi-VN"/>
        </a:p>
      </dgm:t>
    </dgm:pt>
    <dgm:pt modelId="{71078EBE-E629-4605-B426-9478545B46E2}" type="sibTrans" cxnId="{FA0C9354-6C7E-40C0-AABD-69E15D2A9888}">
      <dgm:prSet/>
      <dgm:spPr/>
      <dgm:t>
        <a:bodyPr/>
        <a:lstStyle/>
        <a:p>
          <a:endParaRPr lang="vi-VN"/>
        </a:p>
      </dgm:t>
    </dgm:pt>
    <dgm:pt modelId="{9B94A03A-50D3-415F-BD3E-F334B8ADB622}">
      <dgm:prSet custT="1"/>
      <dgm:spPr/>
      <dgm:t>
        <a:bodyPr anchor="ctr"/>
        <a:lstStyle/>
        <a:p>
          <a:pPr>
            <a:buFontTx/>
            <a:buNone/>
          </a:pPr>
          <a:r>
            <a:rPr lang="en-US" sz="2600" smtClean="0">
              <a:latin typeface="Arial" panose="020B0604020202020204" pitchFamily="34" charset="0"/>
              <a:cs typeface="Arial" panose="020B0604020202020204" pitchFamily="34" charset="0"/>
            </a:rPr>
            <a:t>Làm việc với biểu đồ</a:t>
          </a:r>
          <a:endParaRPr lang="en-US" sz="2600" dirty="0">
            <a:latin typeface="Arial" panose="020B0604020202020204" pitchFamily="34" charset="0"/>
            <a:cs typeface="Arial" panose="020B0604020202020204" pitchFamily="34" charset="0"/>
          </a:endParaRPr>
        </a:p>
      </dgm:t>
    </dgm:pt>
    <dgm:pt modelId="{341CD24E-2533-4508-8826-9663CECF0375}" type="parTrans" cxnId="{A21ED521-B56F-4490-97E9-EBCEC6AB47BB}">
      <dgm:prSet/>
      <dgm:spPr/>
      <dgm:t>
        <a:bodyPr/>
        <a:lstStyle/>
        <a:p>
          <a:endParaRPr lang="vi-VN"/>
        </a:p>
      </dgm:t>
    </dgm:pt>
    <dgm:pt modelId="{B3BF578A-9F8B-405A-B474-1DF66D5077E8}" type="sibTrans" cxnId="{A21ED521-B56F-4490-97E9-EBCEC6AB47BB}">
      <dgm:prSet/>
      <dgm:spPr/>
      <dgm:t>
        <a:bodyPr/>
        <a:lstStyle/>
        <a:p>
          <a:endParaRPr lang="vi-VN"/>
        </a:p>
      </dgm:t>
    </dgm:pt>
    <dgm:pt modelId="{45A690D9-4FB5-4EF4-ACF3-31CF99D11CCC}">
      <dgm:prSet custT="1"/>
      <dgm:spPr/>
      <dgm:t>
        <a:bodyPr anchor="ctr"/>
        <a:lstStyle/>
        <a:p>
          <a:pPr>
            <a:buFontTx/>
            <a:buNone/>
          </a:pPr>
          <a:r>
            <a:rPr lang="en-US" sz="2600" smtClean="0">
              <a:latin typeface="Arial" panose="020B0604020202020204" pitchFamily="34" charset="0"/>
              <a:cs typeface="Arial" panose="020B0604020202020204" pitchFamily="34" charset="0"/>
            </a:rPr>
            <a:t>7</a:t>
          </a:r>
          <a:endParaRPr lang="en-US" sz="2600" dirty="0">
            <a:latin typeface="Arial" panose="020B0604020202020204" pitchFamily="34" charset="0"/>
            <a:cs typeface="Arial" panose="020B0604020202020204" pitchFamily="34" charset="0"/>
          </a:endParaRPr>
        </a:p>
      </dgm:t>
    </dgm:pt>
    <dgm:pt modelId="{E46F7852-748A-472F-B385-805C00D86D22}" type="parTrans" cxnId="{D1539455-E5DC-4D7F-83DA-4152C2FD5E5F}">
      <dgm:prSet/>
      <dgm:spPr/>
      <dgm:t>
        <a:bodyPr/>
        <a:lstStyle/>
        <a:p>
          <a:endParaRPr lang="vi-VN"/>
        </a:p>
      </dgm:t>
    </dgm:pt>
    <dgm:pt modelId="{A6C25C32-6AAC-451D-A2A5-08113AD09F3C}" type="sibTrans" cxnId="{D1539455-E5DC-4D7F-83DA-4152C2FD5E5F}">
      <dgm:prSet/>
      <dgm:spPr/>
      <dgm:t>
        <a:bodyPr/>
        <a:lstStyle/>
        <a:p>
          <a:endParaRPr lang="vi-VN"/>
        </a:p>
      </dgm:t>
    </dgm:pt>
    <dgm:pt modelId="{EBF6CE58-4F0E-4394-9B72-6CAA0AC57A28}">
      <dgm:prSet custT="1"/>
      <dgm:spPr/>
      <dgm:t>
        <a:bodyPr anchor="ctr"/>
        <a:lstStyle/>
        <a:p>
          <a:pPr>
            <a:buFontTx/>
            <a:buNone/>
          </a:pPr>
          <a:r>
            <a:rPr lang="en-US" sz="2600" smtClean="0">
              <a:latin typeface="Arial" panose="020B0604020202020204" pitchFamily="34" charset="0"/>
              <a:cs typeface="Arial" panose="020B0604020202020204" pitchFamily="34" charset="0"/>
            </a:rPr>
            <a:t>In trang tính</a:t>
          </a:r>
          <a:endParaRPr lang="en-US" sz="2600" dirty="0">
            <a:latin typeface="Arial" panose="020B0604020202020204" pitchFamily="34" charset="0"/>
            <a:cs typeface="Arial" panose="020B0604020202020204" pitchFamily="34" charset="0"/>
          </a:endParaRPr>
        </a:p>
      </dgm:t>
    </dgm:pt>
    <dgm:pt modelId="{63061006-1189-43DF-AD9C-D8FB3B2C54BA}" type="parTrans" cxnId="{B050E294-C1D1-4440-9D78-A6B341654D55}">
      <dgm:prSet/>
      <dgm:spPr/>
      <dgm:t>
        <a:bodyPr/>
        <a:lstStyle/>
        <a:p>
          <a:endParaRPr lang="vi-VN"/>
        </a:p>
      </dgm:t>
    </dgm:pt>
    <dgm:pt modelId="{6EEB0A56-49B7-4F87-8460-97B7E8DC39BE}" type="sibTrans" cxnId="{B050E294-C1D1-4440-9D78-A6B341654D55}">
      <dgm:prSet/>
      <dgm:spPr/>
      <dgm:t>
        <a:bodyPr/>
        <a:lstStyle/>
        <a:p>
          <a:endParaRPr lang="vi-VN"/>
        </a:p>
      </dgm:t>
    </dgm:pt>
    <dgm:pt modelId="{AF82729F-E013-4434-9758-141DAAC0C5B4}">
      <dgm:prSet custT="1"/>
      <dgm:spPr/>
      <dgm:t>
        <a:bodyPr anchor="ctr"/>
        <a:lstStyle/>
        <a:p>
          <a:pPr>
            <a:buFontTx/>
            <a:buNone/>
          </a:pPr>
          <a:r>
            <a:rPr lang="en-US" sz="2600" smtClean="0">
              <a:latin typeface="Arial" panose="020B0604020202020204" pitchFamily="34" charset="0"/>
              <a:cs typeface="Arial" panose="020B0604020202020204" pitchFamily="34" charset="0"/>
            </a:rPr>
            <a:t>8</a:t>
          </a:r>
          <a:endParaRPr lang="en-US" sz="2600" dirty="0">
            <a:latin typeface="Arial" panose="020B0604020202020204" pitchFamily="34" charset="0"/>
            <a:cs typeface="Arial" panose="020B0604020202020204" pitchFamily="34" charset="0"/>
          </a:endParaRPr>
        </a:p>
      </dgm:t>
    </dgm:pt>
    <dgm:pt modelId="{652FF23C-F6F0-40DA-9171-C49469123485}" type="parTrans" cxnId="{8FF91292-C6BE-4F92-92E8-A6DC6A960CBD}">
      <dgm:prSet/>
      <dgm:spPr/>
      <dgm:t>
        <a:bodyPr/>
        <a:lstStyle/>
        <a:p>
          <a:endParaRPr lang="vi-VN"/>
        </a:p>
      </dgm:t>
    </dgm:pt>
    <dgm:pt modelId="{3EE1798C-E2CD-409B-B85C-106A8D7AA612}" type="sibTrans" cxnId="{8FF91292-C6BE-4F92-92E8-A6DC6A960CBD}">
      <dgm:prSet/>
      <dgm:spPr/>
      <dgm:t>
        <a:bodyPr/>
        <a:lstStyle/>
        <a:p>
          <a:endParaRPr lang="vi-VN"/>
        </a:p>
      </dgm:t>
    </dgm:pt>
    <dgm:pt modelId="{C7FCA99D-86B9-4352-9213-2FB0ECF0628B}" type="pres">
      <dgm:prSet presAssocID="{EA30E311-3EC5-4EA4-9119-630F7F098399}" presName="Name0" presStyleCnt="0">
        <dgm:presLayoutVars>
          <dgm:dir/>
          <dgm:animLvl val="lvl"/>
          <dgm:resizeHandles/>
        </dgm:presLayoutVars>
      </dgm:prSet>
      <dgm:spPr/>
      <dgm:t>
        <a:bodyPr/>
        <a:lstStyle/>
        <a:p>
          <a:endParaRPr lang="vi-VN"/>
        </a:p>
      </dgm:t>
    </dgm:pt>
    <dgm:pt modelId="{C9FA88BB-5ECB-4CFC-A681-02112C1CE16C}" type="pres">
      <dgm:prSet presAssocID="{D3862C76-81CB-4AF0-8E10-710969F6CC54}" presName="linNode" presStyleCnt="0"/>
      <dgm:spPr/>
    </dgm:pt>
    <dgm:pt modelId="{20E09EA1-CDA3-40EE-BCA8-B0E5DC34AC9C}" type="pres">
      <dgm:prSet presAssocID="{D3862C76-81CB-4AF0-8E10-710969F6CC54}" presName="parentShp" presStyleLbl="node1" presStyleIdx="0" presStyleCnt="8" custScaleX="17079">
        <dgm:presLayoutVars>
          <dgm:bulletEnabled val="1"/>
        </dgm:presLayoutVars>
      </dgm:prSet>
      <dgm:spPr/>
      <dgm:t>
        <a:bodyPr/>
        <a:lstStyle/>
        <a:p>
          <a:endParaRPr lang="vi-VN"/>
        </a:p>
      </dgm:t>
    </dgm:pt>
    <dgm:pt modelId="{E15ED186-6D4A-4C96-BBD1-7D9DF1EAFD50}" type="pres">
      <dgm:prSet presAssocID="{D3862C76-81CB-4AF0-8E10-710969F6CC54}" presName="childShp" presStyleLbl="bgAccFollowNode1" presStyleIdx="0" presStyleCnt="8" custScaleX="121519">
        <dgm:presLayoutVars>
          <dgm:bulletEnabled val="1"/>
        </dgm:presLayoutVars>
      </dgm:prSet>
      <dgm:spPr/>
      <dgm:t>
        <a:bodyPr/>
        <a:lstStyle/>
        <a:p>
          <a:endParaRPr lang="vi-VN"/>
        </a:p>
      </dgm:t>
    </dgm:pt>
    <dgm:pt modelId="{F892A22F-C6FF-4DD5-98EE-93E1757ADE36}" type="pres">
      <dgm:prSet presAssocID="{D090BC48-CCCA-4DEC-9C6A-FC39F1EF1222}" presName="spacing" presStyleCnt="0"/>
      <dgm:spPr/>
    </dgm:pt>
    <dgm:pt modelId="{64D70FC8-1D68-46B2-8A2E-8D1C0C0901DB}" type="pres">
      <dgm:prSet presAssocID="{48D15A76-6332-4D6D-8C6E-6FBB3BD28715}" presName="linNode" presStyleCnt="0"/>
      <dgm:spPr/>
    </dgm:pt>
    <dgm:pt modelId="{C4A8337B-973E-4211-A1BC-434C076692C0}" type="pres">
      <dgm:prSet presAssocID="{48D15A76-6332-4D6D-8C6E-6FBB3BD28715}" presName="parentShp" presStyleLbl="node1" presStyleIdx="1" presStyleCnt="8" custScaleX="17079">
        <dgm:presLayoutVars>
          <dgm:bulletEnabled val="1"/>
        </dgm:presLayoutVars>
      </dgm:prSet>
      <dgm:spPr/>
      <dgm:t>
        <a:bodyPr/>
        <a:lstStyle/>
        <a:p>
          <a:endParaRPr lang="vi-VN"/>
        </a:p>
      </dgm:t>
    </dgm:pt>
    <dgm:pt modelId="{B2734942-16D9-4968-B8C6-927DB7D64D9C}" type="pres">
      <dgm:prSet presAssocID="{48D15A76-6332-4D6D-8C6E-6FBB3BD28715}" presName="childShp" presStyleLbl="bgAccFollowNode1" presStyleIdx="1" presStyleCnt="8" custScaleX="121519">
        <dgm:presLayoutVars>
          <dgm:bulletEnabled val="1"/>
        </dgm:presLayoutVars>
      </dgm:prSet>
      <dgm:spPr/>
      <dgm:t>
        <a:bodyPr/>
        <a:lstStyle/>
        <a:p>
          <a:endParaRPr lang="vi-VN"/>
        </a:p>
      </dgm:t>
    </dgm:pt>
    <dgm:pt modelId="{B0473B59-42B7-4CB5-BBC2-5C87C0142357}" type="pres">
      <dgm:prSet presAssocID="{6B87456B-018E-4576-A671-C7E9AA915832}" presName="spacing" presStyleCnt="0"/>
      <dgm:spPr/>
    </dgm:pt>
    <dgm:pt modelId="{8B53C0F2-E176-4E3C-BAAA-2F9E49C5AD75}" type="pres">
      <dgm:prSet presAssocID="{9F8EC031-6AFD-4FB4-A593-379F2D80BCD3}" presName="linNode" presStyleCnt="0"/>
      <dgm:spPr/>
    </dgm:pt>
    <dgm:pt modelId="{C4BE91D6-1EE0-4E4D-BB69-9D57C2B1C5BB}" type="pres">
      <dgm:prSet presAssocID="{9F8EC031-6AFD-4FB4-A593-379F2D80BCD3}" presName="parentShp" presStyleLbl="node1" presStyleIdx="2" presStyleCnt="8" custScaleX="17079">
        <dgm:presLayoutVars>
          <dgm:bulletEnabled val="1"/>
        </dgm:presLayoutVars>
      </dgm:prSet>
      <dgm:spPr/>
      <dgm:t>
        <a:bodyPr/>
        <a:lstStyle/>
        <a:p>
          <a:endParaRPr lang="vi-VN"/>
        </a:p>
      </dgm:t>
    </dgm:pt>
    <dgm:pt modelId="{10C1AA31-A224-4AD6-B808-B71955D10EF6}" type="pres">
      <dgm:prSet presAssocID="{9F8EC031-6AFD-4FB4-A593-379F2D80BCD3}" presName="childShp" presStyleLbl="bgAccFollowNode1" presStyleIdx="2" presStyleCnt="8" custScaleX="121519">
        <dgm:presLayoutVars>
          <dgm:bulletEnabled val="1"/>
        </dgm:presLayoutVars>
      </dgm:prSet>
      <dgm:spPr/>
      <dgm:t>
        <a:bodyPr/>
        <a:lstStyle/>
        <a:p>
          <a:endParaRPr lang="vi-VN"/>
        </a:p>
      </dgm:t>
    </dgm:pt>
    <dgm:pt modelId="{1A8EB1C5-3182-406C-ABDB-80715D6E9C5C}" type="pres">
      <dgm:prSet presAssocID="{46AC571A-D3EC-42D9-800D-A95FC2BAFFDC}" presName="spacing" presStyleCnt="0"/>
      <dgm:spPr/>
    </dgm:pt>
    <dgm:pt modelId="{FE598342-2488-4960-BB39-1BF0CBCD4FCC}" type="pres">
      <dgm:prSet presAssocID="{0CB7C2A0-2EB0-4DE2-BA98-93553915F045}" presName="linNode" presStyleCnt="0"/>
      <dgm:spPr/>
    </dgm:pt>
    <dgm:pt modelId="{D7CBE5F7-652E-433F-93AE-E88E4B3E30C9}" type="pres">
      <dgm:prSet presAssocID="{0CB7C2A0-2EB0-4DE2-BA98-93553915F045}" presName="parentShp" presStyleLbl="node1" presStyleIdx="3" presStyleCnt="8" custScaleX="17079">
        <dgm:presLayoutVars>
          <dgm:bulletEnabled val="1"/>
        </dgm:presLayoutVars>
      </dgm:prSet>
      <dgm:spPr/>
      <dgm:t>
        <a:bodyPr/>
        <a:lstStyle/>
        <a:p>
          <a:endParaRPr lang="vi-VN"/>
        </a:p>
      </dgm:t>
    </dgm:pt>
    <dgm:pt modelId="{44C1BD7D-BAAF-4337-9798-406CD9B897F3}" type="pres">
      <dgm:prSet presAssocID="{0CB7C2A0-2EB0-4DE2-BA98-93553915F045}" presName="childShp" presStyleLbl="bgAccFollowNode1" presStyleIdx="3" presStyleCnt="8" custScaleX="121519">
        <dgm:presLayoutVars>
          <dgm:bulletEnabled val="1"/>
        </dgm:presLayoutVars>
      </dgm:prSet>
      <dgm:spPr/>
      <dgm:t>
        <a:bodyPr/>
        <a:lstStyle/>
        <a:p>
          <a:endParaRPr lang="vi-VN"/>
        </a:p>
      </dgm:t>
    </dgm:pt>
    <dgm:pt modelId="{DA7AA8B5-4088-4B87-9079-A44E6F4B7E36}" type="pres">
      <dgm:prSet presAssocID="{A833C87B-D0D9-4111-AD62-C2CC2DCF556F}" presName="spacing" presStyleCnt="0"/>
      <dgm:spPr/>
    </dgm:pt>
    <dgm:pt modelId="{623227EE-3D3B-499B-AB84-F37C6432D2BB}" type="pres">
      <dgm:prSet presAssocID="{347D4066-D83B-4539-95B9-7E50BD4F6A5F}" presName="linNode" presStyleCnt="0"/>
      <dgm:spPr/>
    </dgm:pt>
    <dgm:pt modelId="{B4F9914A-D54A-42AB-920D-076CA96B9965}" type="pres">
      <dgm:prSet presAssocID="{347D4066-D83B-4539-95B9-7E50BD4F6A5F}" presName="parentShp" presStyleLbl="node1" presStyleIdx="4" presStyleCnt="8" custScaleX="17079">
        <dgm:presLayoutVars>
          <dgm:bulletEnabled val="1"/>
        </dgm:presLayoutVars>
      </dgm:prSet>
      <dgm:spPr/>
      <dgm:t>
        <a:bodyPr/>
        <a:lstStyle/>
        <a:p>
          <a:endParaRPr lang="vi-VN"/>
        </a:p>
      </dgm:t>
    </dgm:pt>
    <dgm:pt modelId="{88F0D693-2AC6-41C4-BF55-FA3D11FD3307}" type="pres">
      <dgm:prSet presAssocID="{347D4066-D83B-4539-95B9-7E50BD4F6A5F}" presName="childShp" presStyleLbl="bgAccFollowNode1" presStyleIdx="4" presStyleCnt="8" custScaleX="121519">
        <dgm:presLayoutVars>
          <dgm:bulletEnabled val="1"/>
        </dgm:presLayoutVars>
      </dgm:prSet>
      <dgm:spPr/>
      <dgm:t>
        <a:bodyPr/>
        <a:lstStyle/>
        <a:p>
          <a:endParaRPr lang="vi-VN"/>
        </a:p>
      </dgm:t>
    </dgm:pt>
    <dgm:pt modelId="{B2E2ED68-FA55-4229-90B0-C1DA121A8AE6}" type="pres">
      <dgm:prSet presAssocID="{20A0D104-AC91-4D55-AF90-E4D938083213}" presName="spacing" presStyleCnt="0"/>
      <dgm:spPr/>
    </dgm:pt>
    <dgm:pt modelId="{C039B001-E4E4-4AB7-99FB-94F1945FD18B}" type="pres">
      <dgm:prSet presAssocID="{A9B0B95E-A5EF-4F51-ABF3-8ED75AD0B9E7}" presName="linNode" presStyleCnt="0"/>
      <dgm:spPr/>
    </dgm:pt>
    <dgm:pt modelId="{104FE122-74C1-434D-BC9D-DA736D30C18A}" type="pres">
      <dgm:prSet presAssocID="{A9B0B95E-A5EF-4F51-ABF3-8ED75AD0B9E7}" presName="parentShp" presStyleLbl="node1" presStyleIdx="5" presStyleCnt="8" custScaleX="15912">
        <dgm:presLayoutVars>
          <dgm:bulletEnabled val="1"/>
        </dgm:presLayoutVars>
      </dgm:prSet>
      <dgm:spPr/>
      <dgm:t>
        <a:bodyPr/>
        <a:lstStyle/>
        <a:p>
          <a:endParaRPr lang="vi-VN"/>
        </a:p>
      </dgm:t>
    </dgm:pt>
    <dgm:pt modelId="{957AB6E9-DBF6-43D4-9C6C-0DC02F725067}" type="pres">
      <dgm:prSet presAssocID="{A9B0B95E-A5EF-4F51-ABF3-8ED75AD0B9E7}" presName="childShp" presStyleLbl="bgAccFollowNode1" presStyleIdx="5" presStyleCnt="8" custScaleX="121459">
        <dgm:presLayoutVars>
          <dgm:bulletEnabled val="1"/>
        </dgm:presLayoutVars>
      </dgm:prSet>
      <dgm:spPr/>
      <dgm:t>
        <a:bodyPr/>
        <a:lstStyle/>
        <a:p>
          <a:endParaRPr lang="vi-VN"/>
        </a:p>
      </dgm:t>
    </dgm:pt>
    <dgm:pt modelId="{4163905A-20E7-4C57-9AC5-53B863DACBB8}" type="pres">
      <dgm:prSet presAssocID="{05481356-CD70-4891-A722-03B4AC70DA4E}" presName="spacing" presStyleCnt="0"/>
      <dgm:spPr/>
    </dgm:pt>
    <dgm:pt modelId="{FBE3952E-41A8-4EF9-AE8C-BEC8735EE10F}" type="pres">
      <dgm:prSet presAssocID="{45A690D9-4FB5-4EF4-ACF3-31CF99D11CCC}" presName="linNode" presStyleCnt="0"/>
      <dgm:spPr/>
    </dgm:pt>
    <dgm:pt modelId="{773553F2-AB65-4AB8-B3B7-8B326A79E118}" type="pres">
      <dgm:prSet presAssocID="{45A690D9-4FB5-4EF4-ACF3-31CF99D11CCC}" presName="parentShp" presStyleLbl="node1" presStyleIdx="6" presStyleCnt="8" custScaleX="15907" custLinFactNeighborX="18" custLinFactNeighborY="3289">
        <dgm:presLayoutVars>
          <dgm:bulletEnabled val="1"/>
        </dgm:presLayoutVars>
      </dgm:prSet>
      <dgm:spPr/>
      <dgm:t>
        <a:bodyPr/>
        <a:lstStyle/>
        <a:p>
          <a:endParaRPr lang="vi-VN"/>
        </a:p>
      </dgm:t>
    </dgm:pt>
    <dgm:pt modelId="{0CD3D9B3-7320-452A-98C6-89F42C01FC6F}" type="pres">
      <dgm:prSet presAssocID="{45A690D9-4FB5-4EF4-ACF3-31CF99D11CCC}" presName="childShp" presStyleLbl="bgAccFollowNode1" presStyleIdx="6" presStyleCnt="8" custScaleX="121517" custLinFactNeighborX="-17" custLinFactNeighborY="3289">
        <dgm:presLayoutVars>
          <dgm:bulletEnabled val="1"/>
        </dgm:presLayoutVars>
      </dgm:prSet>
      <dgm:spPr/>
      <dgm:t>
        <a:bodyPr/>
        <a:lstStyle/>
        <a:p>
          <a:endParaRPr lang="vi-VN"/>
        </a:p>
      </dgm:t>
    </dgm:pt>
    <dgm:pt modelId="{C752B33C-4AB8-41BC-B7D0-5DA06C386DA2}" type="pres">
      <dgm:prSet presAssocID="{A6C25C32-6AAC-451D-A2A5-08113AD09F3C}" presName="spacing" presStyleCnt="0"/>
      <dgm:spPr/>
    </dgm:pt>
    <dgm:pt modelId="{27AD0FCF-9CB4-4699-A834-E8B36C8C8E99}" type="pres">
      <dgm:prSet presAssocID="{AF82729F-E013-4434-9758-141DAAC0C5B4}" presName="linNode" presStyleCnt="0"/>
      <dgm:spPr/>
    </dgm:pt>
    <dgm:pt modelId="{0F323D4B-0AE8-469C-9125-B3203A94DC81}" type="pres">
      <dgm:prSet presAssocID="{AF82729F-E013-4434-9758-141DAAC0C5B4}" presName="parentShp" presStyleLbl="node1" presStyleIdx="7" presStyleCnt="8" custScaleX="15907" custLinFactNeighborX="18" custLinFactNeighborY="3289">
        <dgm:presLayoutVars>
          <dgm:bulletEnabled val="1"/>
        </dgm:presLayoutVars>
      </dgm:prSet>
      <dgm:spPr/>
      <dgm:t>
        <a:bodyPr/>
        <a:lstStyle/>
        <a:p>
          <a:endParaRPr lang="vi-VN"/>
        </a:p>
      </dgm:t>
    </dgm:pt>
    <dgm:pt modelId="{EC81815F-65E1-4B95-A199-4085C549A94E}" type="pres">
      <dgm:prSet presAssocID="{AF82729F-E013-4434-9758-141DAAC0C5B4}" presName="childShp" presStyleLbl="bgAccFollowNode1" presStyleIdx="7" presStyleCnt="8" custScaleX="121517" custLinFactNeighborX="-17" custLinFactNeighborY="3289">
        <dgm:presLayoutVars>
          <dgm:bulletEnabled val="1"/>
        </dgm:presLayoutVars>
      </dgm:prSet>
      <dgm:spPr/>
      <dgm:t>
        <a:bodyPr/>
        <a:lstStyle/>
        <a:p>
          <a:endParaRPr lang="vi-VN"/>
        </a:p>
      </dgm:t>
    </dgm:pt>
  </dgm:ptLst>
  <dgm:cxnLst>
    <dgm:cxn modelId="{1348CA69-6F7E-4305-839D-72EDDAFDEC1C}" srcId="{EA30E311-3EC5-4EA4-9119-630F7F098399}" destId="{D3862C76-81CB-4AF0-8E10-710969F6CC54}" srcOrd="0" destOrd="0" parTransId="{EE204451-EC54-434E-ADB0-EB408FDE7F37}" sibTransId="{D090BC48-CCCA-4DEC-9C6A-FC39F1EF1222}"/>
    <dgm:cxn modelId="{A21ED521-B56F-4490-97E9-EBCEC6AB47BB}" srcId="{45A690D9-4FB5-4EF4-ACF3-31CF99D11CCC}" destId="{9B94A03A-50D3-415F-BD3E-F334B8ADB622}" srcOrd="0" destOrd="0" parTransId="{341CD24E-2533-4508-8826-9663CECF0375}" sibTransId="{B3BF578A-9F8B-405A-B474-1DF66D5077E8}"/>
    <dgm:cxn modelId="{FA0C9354-6C7E-40C0-AABD-69E15D2A9888}" srcId="{A9B0B95E-A5EF-4F51-ABF3-8ED75AD0B9E7}" destId="{46700802-6111-4EBD-82AC-F06B953E252B}" srcOrd="0" destOrd="0" parTransId="{4156081B-A1C5-46AB-8614-44A454715B32}" sibTransId="{71078EBE-E629-4605-B426-9478545B46E2}"/>
    <dgm:cxn modelId="{BC6B9A2B-6D2B-44E6-A27F-8104E6453BEE}" type="presOf" srcId="{347D4066-D83B-4539-95B9-7E50BD4F6A5F}" destId="{B4F9914A-D54A-42AB-920D-076CA96B9965}" srcOrd="0" destOrd="0" presId="urn:microsoft.com/office/officeart/2005/8/layout/vList6"/>
    <dgm:cxn modelId="{D1539455-E5DC-4D7F-83DA-4152C2FD5E5F}" srcId="{EA30E311-3EC5-4EA4-9119-630F7F098399}" destId="{45A690D9-4FB5-4EF4-ACF3-31CF99D11CCC}" srcOrd="6" destOrd="0" parTransId="{E46F7852-748A-472F-B385-805C00D86D22}" sibTransId="{A6C25C32-6AAC-451D-A2A5-08113AD09F3C}"/>
    <dgm:cxn modelId="{D4D6F41A-AE94-45D0-AF79-8A29DC4FF8B1}" type="presOf" srcId="{9B94A03A-50D3-415F-BD3E-F334B8ADB622}" destId="{0CD3D9B3-7320-452A-98C6-89F42C01FC6F}" srcOrd="0" destOrd="0" presId="urn:microsoft.com/office/officeart/2005/8/layout/vList6"/>
    <dgm:cxn modelId="{8FF91292-C6BE-4F92-92E8-A6DC6A960CBD}" srcId="{EA30E311-3EC5-4EA4-9119-630F7F098399}" destId="{AF82729F-E013-4434-9758-141DAAC0C5B4}" srcOrd="7" destOrd="0" parTransId="{652FF23C-F6F0-40DA-9171-C49469123485}" sibTransId="{3EE1798C-E2CD-409B-B85C-106A8D7AA612}"/>
    <dgm:cxn modelId="{39DE58FF-89C8-48ED-9202-0203DD31AC4A}" type="presOf" srcId="{9F8EC031-6AFD-4FB4-A593-379F2D80BCD3}" destId="{C4BE91D6-1EE0-4E4D-BB69-9D57C2B1C5BB}" srcOrd="0" destOrd="0" presId="urn:microsoft.com/office/officeart/2005/8/layout/vList6"/>
    <dgm:cxn modelId="{C7D8E0A3-1A29-4E1A-963F-580960ED965A}" type="presOf" srcId="{D3862C76-81CB-4AF0-8E10-710969F6CC54}" destId="{20E09EA1-CDA3-40EE-BCA8-B0E5DC34AC9C}" srcOrd="0" destOrd="0" presId="urn:microsoft.com/office/officeart/2005/8/layout/vList6"/>
    <dgm:cxn modelId="{B4646CF1-49B2-47B1-82D5-ECAE5CB1C956}" srcId="{EA30E311-3EC5-4EA4-9119-630F7F098399}" destId="{9F8EC031-6AFD-4FB4-A593-379F2D80BCD3}" srcOrd="2" destOrd="0" parTransId="{F071B15D-FC79-48DA-A9E3-DE079276A71D}" sibTransId="{46AC571A-D3EC-42D9-800D-A95FC2BAFFDC}"/>
    <dgm:cxn modelId="{0017BEA2-4C59-4FB3-A117-79D2D7FF2757}" srcId="{347D4066-D83B-4539-95B9-7E50BD4F6A5F}" destId="{A7829C7C-2681-4E58-A622-F2734270DCFC}" srcOrd="0" destOrd="0" parTransId="{6CA96B39-5672-4CB0-B948-4AB374DC79A7}" sibTransId="{89AD17B2-BD15-461A-B183-48AB31A403D9}"/>
    <dgm:cxn modelId="{447032F6-82DE-48F6-83A6-CDCE57CBB967}" srcId="{EA30E311-3EC5-4EA4-9119-630F7F098399}" destId="{347D4066-D83B-4539-95B9-7E50BD4F6A5F}" srcOrd="4" destOrd="0" parTransId="{788F9D63-7CF3-4F77-929D-3CFDD93F0D4D}" sibTransId="{20A0D104-AC91-4D55-AF90-E4D938083213}"/>
    <dgm:cxn modelId="{831C2235-937F-4BDD-A716-677D506D205E}" type="presOf" srcId="{E6502CF0-370C-48A0-81A5-7711F4398821}" destId="{10C1AA31-A224-4AD6-B808-B71955D10EF6}" srcOrd="0" destOrd="0" presId="urn:microsoft.com/office/officeart/2005/8/layout/vList6"/>
    <dgm:cxn modelId="{F829FF24-F67B-47C8-83FF-53AC76CFF74D}" srcId="{EA30E311-3EC5-4EA4-9119-630F7F098399}" destId="{48D15A76-6332-4D6D-8C6E-6FBB3BD28715}" srcOrd="1" destOrd="0" parTransId="{26DFFCB1-CF33-4133-9568-216387447B76}" sibTransId="{6B87456B-018E-4576-A671-C7E9AA915832}"/>
    <dgm:cxn modelId="{6A2DA436-CD16-496E-A81F-E0B66AF891BA}" srcId="{48D15A76-6332-4D6D-8C6E-6FBB3BD28715}" destId="{B98ED6CA-FCD3-4EA0-92A6-AF0863F80B39}" srcOrd="0" destOrd="0" parTransId="{BCAC8976-2508-4A97-A9ED-DB860282D386}" sibTransId="{8456D515-D071-485D-939B-3AE1617C2418}"/>
    <dgm:cxn modelId="{B050E294-C1D1-4440-9D78-A6B341654D55}" srcId="{AF82729F-E013-4434-9758-141DAAC0C5B4}" destId="{EBF6CE58-4F0E-4394-9B72-6CAA0AC57A28}" srcOrd="0" destOrd="0" parTransId="{63061006-1189-43DF-AD9C-D8FB3B2C54BA}" sibTransId="{6EEB0A56-49B7-4F87-8460-97B7E8DC39BE}"/>
    <dgm:cxn modelId="{BC2822F3-0348-48B5-8B81-D28939F5215E}" type="presOf" srcId="{45A690D9-4FB5-4EF4-ACF3-31CF99D11CCC}" destId="{773553F2-AB65-4AB8-B3B7-8B326A79E118}" srcOrd="0" destOrd="0" presId="urn:microsoft.com/office/officeart/2005/8/layout/vList6"/>
    <dgm:cxn modelId="{150BD205-BA6C-4C1F-A32D-5D690F3D7582}" type="presOf" srcId="{EBF6CE58-4F0E-4394-9B72-6CAA0AC57A28}" destId="{EC81815F-65E1-4B95-A199-4085C549A94E}" srcOrd="0" destOrd="0" presId="urn:microsoft.com/office/officeart/2005/8/layout/vList6"/>
    <dgm:cxn modelId="{726EB78C-10D6-4C98-B4DD-1DF852AF22B5}" type="presOf" srcId="{48D15A76-6332-4D6D-8C6E-6FBB3BD28715}" destId="{C4A8337B-973E-4211-A1BC-434C076692C0}" srcOrd="0" destOrd="0" presId="urn:microsoft.com/office/officeart/2005/8/layout/vList6"/>
    <dgm:cxn modelId="{B9BD0617-3B68-4D72-8B30-2D96DB3CB12C}" srcId="{9F8EC031-6AFD-4FB4-A593-379F2D80BCD3}" destId="{E6502CF0-370C-48A0-81A5-7711F4398821}" srcOrd="0" destOrd="0" parTransId="{F4F55CB9-D8CC-44AA-8C76-5C068ABA2714}" sibTransId="{5911B5D4-8127-488A-8AF2-386F6FA00F02}"/>
    <dgm:cxn modelId="{EB2643E3-2E15-4A98-A2C7-651D4DC8217D}" type="presOf" srcId="{EA30E311-3EC5-4EA4-9119-630F7F098399}" destId="{C7FCA99D-86B9-4352-9213-2FB0ECF0628B}" srcOrd="0" destOrd="0" presId="urn:microsoft.com/office/officeart/2005/8/layout/vList6"/>
    <dgm:cxn modelId="{08BDF4B4-2C3F-4B57-B83E-6473FBC8D74D}" type="presOf" srcId="{46700802-6111-4EBD-82AC-F06B953E252B}" destId="{957AB6E9-DBF6-43D4-9C6C-0DC02F725067}" srcOrd="0" destOrd="0" presId="urn:microsoft.com/office/officeart/2005/8/layout/vList6"/>
    <dgm:cxn modelId="{9619D6C5-EDE8-48D3-BA3D-34B983E4D36F}" type="presOf" srcId="{A7829C7C-2681-4E58-A622-F2734270DCFC}" destId="{88F0D693-2AC6-41C4-BF55-FA3D11FD3307}" srcOrd="0" destOrd="0" presId="urn:microsoft.com/office/officeart/2005/8/layout/vList6"/>
    <dgm:cxn modelId="{BEDC5E4F-CE51-4A21-AB5F-CB896C06F4AF}" srcId="{D3862C76-81CB-4AF0-8E10-710969F6CC54}" destId="{CB05B03E-1978-48E3-A4AC-0CF86C8516EA}" srcOrd="0" destOrd="0" parTransId="{FEF0E268-5D2C-411A-9DD6-7A2C8C38E491}" sibTransId="{EFED8942-5C1E-427B-BBE3-292425A95D11}"/>
    <dgm:cxn modelId="{226305B6-9861-4C4E-A4F0-26E59C1A23B3}" srcId="{0CB7C2A0-2EB0-4DE2-BA98-93553915F045}" destId="{ABD44260-069F-4E25-97B0-0C532F997C38}" srcOrd="0" destOrd="0" parTransId="{B11D145F-4C16-489D-9727-298F20AB8D9E}" sibTransId="{644BCFA9-1C64-43F1-8E90-F09DC2240B36}"/>
    <dgm:cxn modelId="{B8E31D2B-FCA7-4AEA-82FA-AC07F741422F}" type="presOf" srcId="{AF82729F-E013-4434-9758-141DAAC0C5B4}" destId="{0F323D4B-0AE8-469C-9125-B3203A94DC81}" srcOrd="0" destOrd="0" presId="urn:microsoft.com/office/officeart/2005/8/layout/vList6"/>
    <dgm:cxn modelId="{E3F82453-B2E2-46B7-9422-E628F514D89D}" srcId="{EA30E311-3EC5-4EA4-9119-630F7F098399}" destId="{A9B0B95E-A5EF-4F51-ABF3-8ED75AD0B9E7}" srcOrd="5" destOrd="0" parTransId="{605E777B-3941-437A-B3CC-53233ADF37CF}" sibTransId="{05481356-CD70-4891-A722-03B4AC70DA4E}"/>
    <dgm:cxn modelId="{1120570F-CE73-4663-A8A8-57CD2AC6EC98}" type="presOf" srcId="{ABD44260-069F-4E25-97B0-0C532F997C38}" destId="{44C1BD7D-BAAF-4337-9798-406CD9B897F3}" srcOrd="0" destOrd="0" presId="urn:microsoft.com/office/officeart/2005/8/layout/vList6"/>
    <dgm:cxn modelId="{7A646241-D35F-4734-B4E4-C998FC8E20FB}" type="presOf" srcId="{A9B0B95E-A5EF-4F51-ABF3-8ED75AD0B9E7}" destId="{104FE122-74C1-434D-BC9D-DA736D30C18A}" srcOrd="0" destOrd="0" presId="urn:microsoft.com/office/officeart/2005/8/layout/vList6"/>
    <dgm:cxn modelId="{2A7EC8C4-A29C-4925-8061-D77529292D01}" type="presOf" srcId="{CB05B03E-1978-48E3-A4AC-0CF86C8516EA}" destId="{E15ED186-6D4A-4C96-BBD1-7D9DF1EAFD50}" srcOrd="0" destOrd="0" presId="urn:microsoft.com/office/officeart/2005/8/layout/vList6"/>
    <dgm:cxn modelId="{4CEAFD44-DB60-4346-90D7-6B8A783AE6D8}" type="presOf" srcId="{B98ED6CA-FCD3-4EA0-92A6-AF0863F80B39}" destId="{B2734942-16D9-4968-B8C6-927DB7D64D9C}" srcOrd="0" destOrd="0" presId="urn:microsoft.com/office/officeart/2005/8/layout/vList6"/>
    <dgm:cxn modelId="{13DA8F0A-4CDB-4DAA-BBA0-FA570D2E6F97}" type="presOf" srcId="{0CB7C2A0-2EB0-4DE2-BA98-93553915F045}" destId="{D7CBE5F7-652E-433F-93AE-E88E4B3E30C9}" srcOrd="0" destOrd="0" presId="urn:microsoft.com/office/officeart/2005/8/layout/vList6"/>
    <dgm:cxn modelId="{816E80EF-5D2A-4FEA-A7EB-5BE0F13876E1}" srcId="{EA30E311-3EC5-4EA4-9119-630F7F098399}" destId="{0CB7C2A0-2EB0-4DE2-BA98-93553915F045}" srcOrd="3" destOrd="0" parTransId="{37A5970F-591D-4EEA-9C4A-818B3B4CB7C4}" sibTransId="{A833C87B-D0D9-4111-AD62-C2CC2DCF556F}"/>
    <dgm:cxn modelId="{856A696C-56BB-45FD-9208-5C7DE314A7F1}" type="presParOf" srcId="{C7FCA99D-86B9-4352-9213-2FB0ECF0628B}" destId="{C9FA88BB-5ECB-4CFC-A681-02112C1CE16C}" srcOrd="0" destOrd="0" presId="urn:microsoft.com/office/officeart/2005/8/layout/vList6"/>
    <dgm:cxn modelId="{C3D94ECC-F3B4-4777-B7A5-A047EF5D088D}" type="presParOf" srcId="{C9FA88BB-5ECB-4CFC-A681-02112C1CE16C}" destId="{20E09EA1-CDA3-40EE-BCA8-B0E5DC34AC9C}" srcOrd="0" destOrd="0" presId="urn:microsoft.com/office/officeart/2005/8/layout/vList6"/>
    <dgm:cxn modelId="{EC31EA75-AB69-469D-A66B-9DB6823A9C0D}" type="presParOf" srcId="{C9FA88BB-5ECB-4CFC-A681-02112C1CE16C}" destId="{E15ED186-6D4A-4C96-BBD1-7D9DF1EAFD50}" srcOrd="1" destOrd="0" presId="urn:microsoft.com/office/officeart/2005/8/layout/vList6"/>
    <dgm:cxn modelId="{C64DC73D-4036-42F6-A837-244746F1B01D}" type="presParOf" srcId="{C7FCA99D-86B9-4352-9213-2FB0ECF0628B}" destId="{F892A22F-C6FF-4DD5-98EE-93E1757ADE36}" srcOrd="1" destOrd="0" presId="urn:microsoft.com/office/officeart/2005/8/layout/vList6"/>
    <dgm:cxn modelId="{B07407C1-B38E-4B23-9EA4-A936B9FB8DE6}" type="presParOf" srcId="{C7FCA99D-86B9-4352-9213-2FB0ECF0628B}" destId="{64D70FC8-1D68-46B2-8A2E-8D1C0C0901DB}" srcOrd="2" destOrd="0" presId="urn:microsoft.com/office/officeart/2005/8/layout/vList6"/>
    <dgm:cxn modelId="{06981DD2-4097-4CAC-A99D-3484B14E80F3}" type="presParOf" srcId="{64D70FC8-1D68-46B2-8A2E-8D1C0C0901DB}" destId="{C4A8337B-973E-4211-A1BC-434C076692C0}" srcOrd="0" destOrd="0" presId="urn:microsoft.com/office/officeart/2005/8/layout/vList6"/>
    <dgm:cxn modelId="{1A8F26B9-9110-4D08-A216-895AE3CFFF79}" type="presParOf" srcId="{64D70FC8-1D68-46B2-8A2E-8D1C0C0901DB}" destId="{B2734942-16D9-4968-B8C6-927DB7D64D9C}" srcOrd="1" destOrd="0" presId="urn:microsoft.com/office/officeart/2005/8/layout/vList6"/>
    <dgm:cxn modelId="{6BC4CAB7-42C5-4CE6-8AD2-3713AD809067}" type="presParOf" srcId="{C7FCA99D-86B9-4352-9213-2FB0ECF0628B}" destId="{B0473B59-42B7-4CB5-BBC2-5C87C0142357}" srcOrd="3" destOrd="0" presId="urn:microsoft.com/office/officeart/2005/8/layout/vList6"/>
    <dgm:cxn modelId="{7BD93D31-093A-47F6-B6EF-2D3C6EC0B1AB}" type="presParOf" srcId="{C7FCA99D-86B9-4352-9213-2FB0ECF0628B}" destId="{8B53C0F2-E176-4E3C-BAAA-2F9E49C5AD75}" srcOrd="4" destOrd="0" presId="urn:microsoft.com/office/officeart/2005/8/layout/vList6"/>
    <dgm:cxn modelId="{894CFDC8-4A9C-4B02-991A-D99EE25F2947}" type="presParOf" srcId="{8B53C0F2-E176-4E3C-BAAA-2F9E49C5AD75}" destId="{C4BE91D6-1EE0-4E4D-BB69-9D57C2B1C5BB}" srcOrd="0" destOrd="0" presId="urn:microsoft.com/office/officeart/2005/8/layout/vList6"/>
    <dgm:cxn modelId="{FE1D2A4A-2E80-427C-B2A8-173C8F2DB3E6}" type="presParOf" srcId="{8B53C0F2-E176-4E3C-BAAA-2F9E49C5AD75}" destId="{10C1AA31-A224-4AD6-B808-B71955D10EF6}" srcOrd="1" destOrd="0" presId="urn:microsoft.com/office/officeart/2005/8/layout/vList6"/>
    <dgm:cxn modelId="{76F54C78-614A-4BEE-861F-1A4FA1736D63}" type="presParOf" srcId="{C7FCA99D-86B9-4352-9213-2FB0ECF0628B}" destId="{1A8EB1C5-3182-406C-ABDB-80715D6E9C5C}" srcOrd="5" destOrd="0" presId="urn:microsoft.com/office/officeart/2005/8/layout/vList6"/>
    <dgm:cxn modelId="{32A90018-7ED8-4CDF-806F-47A41B1DD56C}" type="presParOf" srcId="{C7FCA99D-86B9-4352-9213-2FB0ECF0628B}" destId="{FE598342-2488-4960-BB39-1BF0CBCD4FCC}" srcOrd="6" destOrd="0" presId="urn:microsoft.com/office/officeart/2005/8/layout/vList6"/>
    <dgm:cxn modelId="{8F2466E0-03A3-4DC1-891A-56F329CFDA64}" type="presParOf" srcId="{FE598342-2488-4960-BB39-1BF0CBCD4FCC}" destId="{D7CBE5F7-652E-433F-93AE-E88E4B3E30C9}" srcOrd="0" destOrd="0" presId="urn:microsoft.com/office/officeart/2005/8/layout/vList6"/>
    <dgm:cxn modelId="{9E7437BA-AB5C-4163-9C72-9B0F13B22D86}" type="presParOf" srcId="{FE598342-2488-4960-BB39-1BF0CBCD4FCC}" destId="{44C1BD7D-BAAF-4337-9798-406CD9B897F3}" srcOrd="1" destOrd="0" presId="urn:microsoft.com/office/officeart/2005/8/layout/vList6"/>
    <dgm:cxn modelId="{28D74E3F-5E3A-4DF7-BA7A-AFFC60DA58D0}" type="presParOf" srcId="{C7FCA99D-86B9-4352-9213-2FB0ECF0628B}" destId="{DA7AA8B5-4088-4B87-9079-A44E6F4B7E36}" srcOrd="7" destOrd="0" presId="urn:microsoft.com/office/officeart/2005/8/layout/vList6"/>
    <dgm:cxn modelId="{17C5F508-AAC0-4149-AC24-91D1844AB7B7}" type="presParOf" srcId="{C7FCA99D-86B9-4352-9213-2FB0ECF0628B}" destId="{623227EE-3D3B-499B-AB84-F37C6432D2BB}" srcOrd="8" destOrd="0" presId="urn:microsoft.com/office/officeart/2005/8/layout/vList6"/>
    <dgm:cxn modelId="{6FDEB838-1FD0-4995-921F-957EADDFB665}" type="presParOf" srcId="{623227EE-3D3B-499B-AB84-F37C6432D2BB}" destId="{B4F9914A-D54A-42AB-920D-076CA96B9965}" srcOrd="0" destOrd="0" presId="urn:microsoft.com/office/officeart/2005/8/layout/vList6"/>
    <dgm:cxn modelId="{A25A4425-9990-47EA-AB29-2461791144CF}" type="presParOf" srcId="{623227EE-3D3B-499B-AB84-F37C6432D2BB}" destId="{88F0D693-2AC6-41C4-BF55-FA3D11FD3307}" srcOrd="1" destOrd="0" presId="urn:microsoft.com/office/officeart/2005/8/layout/vList6"/>
    <dgm:cxn modelId="{5A3F4F3B-4BFE-4632-9EE0-C3C4EC1EEC12}" type="presParOf" srcId="{C7FCA99D-86B9-4352-9213-2FB0ECF0628B}" destId="{B2E2ED68-FA55-4229-90B0-C1DA121A8AE6}" srcOrd="9" destOrd="0" presId="urn:microsoft.com/office/officeart/2005/8/layout/vList6"/>
    <dgm:cxn modelId="{D86474C4-5B0D-43B2-BBC4-DC04B96F720E}" type="presParOf" srcId="{C7FCA99D-86B9-4352-9213-2FB0ECF0628B}" destId="{C039B001-E4E4-4AB7-99FB-94F1945FD18B}" srcOrd="10" destOrd="0" presId="urn:microsoft.com/office/officeart/2005/8/layout/vList6"/>
    <dgm:cxn modelId="{26656E09-4381-4DAA-800B-28A02BF3CD30}" type="presParOf" srcId="{C039B001-E4E4-4AB7-99FB-94F1945FD18B}" destId="{104FE122-74C1-434D-BC9D-DA736D30C18A}" srcOrd="0" destOrd="0" presId="urn:microsoft.com/office/officeart/2005/8/layout/vList6"/>
    <dgm:cxn modelId="{9936A12F-63FB-47C9-8AD2-F27EDE4C27D1}" type="presParOf" srcId="{C039B001-E4E4-4AB7-99FB-94F1945FD18B}" destId="{957AB6E9-DBF6-43D4-9C6C-0DC02F725067}" srcOrd="1" destOrd="0" presId="urn:microsoft.com/office/officeart/2005/8/layout/vList6"/>
    <dgm:cxn modelId="{46A485F1-F2A6-4FE0-85D1-EBB52ADF9AC6}" type="presParOf" srcId="{C7FCA99D-86B9-4352-9213-2FB0ECF0628B}" destId="{4163905A-20E7-4C57-9AC5-53B863DACBB8}" srcOrd="11" destOrd="0" presId="urn:microsoft.com/office/officeart/2005/8/layout/vList6"/>
    <dgm:cxn modelId="{B685CD33-6535-4D22-AB09-7F6CA99A7FCA}" type="presParOf" srcId="{C7FCA99D-86B9-4352-9213-2FB0ECF0628B}" destId="{FBE3952E-41A8-4EF9-AE8C-BEC8735EE10F}" srcOrd="12" destOrd="0" presId="urn:microsoft.com/office/officeart/2005/8/layout/vList6"/>
    <dgm:cxn modelId="{2CF03C9B-D64F-4980-8DDC-6E5A674C71C3}" type="presParOf" srcId="{FBE3952E-41A8-4EF9-AE8C-BEC8735EE10F}" destId="{773553F2-AB65-4AB8-B3B7-8B326A79E118}" srcOrd="0" destOrd="0" presId="urn:microsoft.com/office/officeart/2005/8/layout/vList6"/>
    <dgm:cxn modelId="{060BFE8D-F66D-4860-A788-DDF579DD1B3F}" type="presParOf" srcId="{FBE3952E-41A8-4EF9-AE8C-BEC8735EE10F}" destId="{0CD3D9B3-7320-452A-98C6-89F42C01FC6F}" srcOrd="1" destOrd="0" presId="urn:microsoft.com/office/officeart/2005/8/layout/vList6"/>
    <dgm:cxn modelId="{95868886-D51F-43F4-94F6-73E7FDA8A217}" type="presParOf" srcId="{C7FCA99D-86B9-4352-9213-2FB0ECF0628B}" destId="{C752B33C-4AB8-41BC-B7D0-5DA06C386DA2}" srcOrd="13" destOrd="0" presId="urn:microsoft.com/office/officeart/2005/8/layout/vList6"/>
    <dgm:cxn modelId="{0059AF5C-E3F7-4EFD-9E85-50776BD603C2}" type="presParOf" srcId="{C7FCA99D-86B9-4352-9213-2FB0ECF0628B}" destId="{27AD0FCF-9CB4-4699-A834-E8B36C8C8E99}" srcOrd="14" destOrd="0" presId="urn:microsoft.com/office/officeart/2005/8/layout/vList6"/>
    <dgm:cxn modelId="{FC25A511-5A49-4D17-823A-B17D3D5917B3}" type="presParOf" srcId="{27AD0FCF-9CB4-4699-A834-E8B36C8C8E99}" destId="{0F323D4B-0AE8-469C-9125-B3203A94DC81}" srcOrd="0" destOrd="0" presId="urn:microsoft.com/office/officeart/2005/8/layout/vList6"/>
    <dgm:cxn modelId="{E9EB03E2-93A2-4EE5-9BA4-AA487ED6270A}" type="presParOf" srcId="{27AD0FCF-9CB4-4699-A834-E8B36C8C8E99}" destId="{EC81815F-65E1-4B95-A199-4085C549A94E}" srcOrd="1" destOrd="0" presId="urn:microsoft.com/office/officeart/2005/8/layout/vList6"/>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ED186-6D4A-4C96-BBD1-7D9DF1EAFD50}">
      <dsp:nvSpPr>
        <dsp:cNvPr id="0" name=""/>
        <dsp:cNvSpPr/>
      </dsp:nvSpPr>
      <dsp:spPr>
        <a:xfrm>
          <a:off x="1861583" y="1548"/>
          <a:ext cx="8002941"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b="0" kern="1200" dirty="0">
              <a:latin typeface="Arial" panose="020B0604020202020204" pitchFamily="34" charset="0"/>
              <a:cs typeface="Arial" panose="020B0604020202020204" pitchFamily="34" charset="0"/>
            </a:rPr>
            <a:t> Mục tiêu bài học</a:t>
          </a:r>
        </a:p>
      </dsp:txBody>
      <dsp:txXfrm>
        <a:off x="1861583" y="70289"/>
        <a:ext cx="7796719" cy="412444"/>
      </dsp:txXfrm>
    </dsp:sp>
    <dsp:sp modelId="{20E09EA1-CDA3-40EE-BCA8-B0E5DC34AC9C}">
      <dsp:nvSpPr>
        <dsp:cNvPr id="0" name=""/>
        <dsp:cNvSpPr/>
      </dsp:nvSpPr>
      <dsp:spPr>
        <a:xfrm>
          <a:off x="1111730" y="1548"/>
          <a:ext cx="749853" cy="549926"/>
        </a:xfrm>
        <a:prstGeom prst="roundRect">
          <a:avLst/>
        </a:prstGeom>
        <a:gradFill flip="none" rotWithShape="1">
          <a:gsLst>
            <a:gs pos="0">
              <a:schemeClr val="tx2"/>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Times New Roman" panose="02020603050405020304" pitchFamily="18" charset="0"/>
              <a:cs typeface="Times New Roman" panose="02020603050405020304" pitchFamily="18" charset="0"/>
            </a:rPr>
            <a:t>1</a:t>
          </a:r>
        </a:p>
      </dsp:txBody>
      <dsp:txXfrm>
        <a:off x="1138575" y="28393"/>
        <a:ext cx="696163" cy="496236"/>
      </dsp:txXfrm>
    </dsp:sp>
    <dsp:sp modelId="{B2734942-16D9-4968-B8C6-927DB7D64D9C}">
      <dsp:nvSpPr>
        <dsp:cNvPr id="0" name=""/>
        <dsp:cNvSpPr/>
      </dsp:nvSpPr>
      <dsp:spPr>
        <a:xfrm>
          <a:off x="1861583" y="606467"/>
          <a:ext cx="8002941"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kern="1200" smtClean="0">
              <a:latin typeface="Arial" panose="020B0604020202020204" pitchFamily="34" charset="0"/>
              <a:cs typeface="Arial" panose="020B0604020202020204" pitchFamily="34" charset="0"/>
            </a:rPr>
            <a:t>Quản lý sổ tính</a:t>
          </a:r>
          <a:endParaRPr lang="en-US" sz="2600" kern="1200" dirty="0">
            <a:latin typeface="Arial" panose="020B0604020202020204" pitchFamily="34" charset="0"/>
            <a:cs typeface="Arial" panose="020B0604020202020204" pitchFamily="34" charset="0"/>
          </a:endParaRPr>
        </a:p>
      </dsp:txBody>
      <dsp:txXfrm>
        <a:off x="1861583" y="675208"/>
        <a:ext cx="7796719" cy="412444"/>
      </dsp:txXfrm>
    </dsp:sp>
    <dsp:sp modelId="{C4A8337B-973E-4211-A1BC-434C076692C0}">
      <dsp:nvSpPr>
        <dsp:cNvPr id="0" name=""/>
        <dsp:cNvSpPr/>
      </dsp:nvSpPr>
      <dsp:spPr>
        <a:xfrm>
          <a:off x="1111730" y="606467"/>
          <a:ext cx="749853" cy="549926"/>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Times New Roman" panose="02020603050405020304" pitchFamily="18" charset="0"/>
              <a:cs typeface="Times New Roman" panose="02020603050405020304" pitchFamily="18" charset="0"/>
            </a:rPr>
            <a:t>2</a:t>
          </a:r>
        </a:p>
      </dsp:txBody>
      <dsp:txXfrm>
        <a:off x="1138575" y="633312"/>
        <a:ext cx="696163" cy="496236"/>
      </dsp:txXfrm>
    </dsp:sp>
    <dsp:sp modelId="{10C1AA31-A224-4AD6-B808-B71955D10EF6}">
      <dsp:nvSpPr>
        <dsp:cNvPr id="0" name=""/>
        <dsp:cNvSpPr/>
      </dsp:nvSpPr>
      <dsp:spPr>
        <a:xfrm>
          <a:off x="1861583" y="1211386"/>
          <a:ext cx="8002941"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kern="1200" smtClean="0">
              <a:latin typeface="Arial" panose="020B0604020202020204" pitchFamily="34" charset="0"/>
              <a:cs typeface="Arial" panose="020B0604020202020204" pitchFamily="34" charset="0"/>
            </a:rPr>
            <a:t>Thao tác với nội dung</a:t>
          </a:r>
          <a:endParaRPr lang="en-US" sz="2600" kern="1200" dirty="0">
            <a:latin typeface="Arial" panose="020B0604020202020204" pitchFamily="34" charset="0"/>
            <a:cs typeface="Arial" panose="020B0604020202020204" pitchFamily="34" charset="0"/>
          </a:endParaRPr>
        </a:p>
      </dsp:txBody>
      <dsp:txXfrm>
        <a:off x="1861583" y="1280127"/>
        <a:ext cx="7796719" cy="412444"/>
      </dsp:txXfrm>
    </dsp:sp>
    <dsp:sp modelId="{C4BE91D6-1EE0-4E4D-BB69-9D57C2B1C5BB}">
      <dsp:nvSpPr>
        <dsp:cNvPr id="0" name=""/>
        <dsp:cNvSpPr/>
      </dsp:nvSpPr>
      <dsp:spPr>
        <a:xfrm>
          <a:off x="1111730" y="1211386"/>
          <a:ext cx="749853" cy="549926"/>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Times New Roman" panose="02020603050405020304" pitchFamily="18" charset="0"/>
              <a:cs typeface="Times New Roman" panose="02020603050405020304" pitchFamily="18" charset="0"/>
            </a:rPr>
            <a:t>3</a:t>
          </a:r>
        </a:p>
      </dsp:txBody>
      <dsp:txXfrm>
        <a:off x="1138575" y="1238231"/>
        <a:ext cx="696163" cy="496236"/>
      </dsp:txXfrm>
    </dsp:sp>
    <dsp:sp modelId="{44C1BD7D-BAAF-4337-9798-406CD9B897F3}">
      <dsp:nvSpPr>
        <dsp:cNvPr id="0" name=""/>
        <dsp:cNvSpPr/>
      </dsp:nvSpPr>
      <dsp:spPr>
        <a:xfrm>
          <a:off x="1861583" y="1816305"/>
          <a:ext cx="8002941"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kern="1200" smtClean="0">
              <a:latin typeface="Arial" panose="020B0604020202020204" pitchFamily="34" charset="0"/>
              <a:cs typeface="Arial" panose="020B0604020202020204" pitchFamily="34" charset="0"/>
            </a:rPr>
            <a:t>Công thức và hàm trong Excel</a:t>
          </a:r>
          <a:endParaRPr lang="en-US" sz="2600" kern="1200" dirty="0">
            <a:latin typeface="Arial" panose="020B0604020202020204" pitchFamily="34" charset="0"/>
            <a:cs typeface="Arial" panose="020B0604020202020204" pitchFamily="34" charset="0"/>
          </a:endParaRPr>
        </a:p>
      </dsp:txBody>
      <dsp:txXfrm>
        <a:off x="1861583" y="1885046"/>
        <a:ext cx="7796719" cy="412444"/>
      </dsp:txXfrm>
    </dsp:sp>
    <dsp:sp modelId="{D7CBE5F7-652E-433F-93AE-E88E4B3E30C9}">
      <dsp:nvSpPr>
        <dsp:cNvPr id="0" name=""/>
        <dsp:cNvSpPr/>
      </dsp:nvSpPr>
      <dsp:spPr>
        <a:xfrm>
          <a:off x="1111730" y="1816305"/>
          <a:ext cx="749853" cy="549926"/>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Times New Roman" panose="02020603050405020304" pitchFamily="18" charset="0"/>
              <a:cs typeface="Times New Roman" panose="02020603050405020304" pitchFamily="18" charset="0"/>
            </a:rPr>
            <a:t>4 </a:t>
          </a:r>
        </a:p>
      </dsp:txBody>
      <dsp:txXfrm>
        <a:off x="1138575" y="1843150"/>
        <a:ext cx="696163" cy="496236"/>
      </dsp:txXfrm>
    </dsp:sp>
    <dsp:sp modelId="{88F0D693-2AC6-41C4-BF55-FA3D11FD3307}">
      <dsp:nvSpPr>
        <dsp:cNvPr id="0" name=""/>
        <dsp:cNvSpPr/>
      </dsp:nvSpPr>
      <dsp:spPr>
        <a:xfrm>
          <a:off x="1861583" y="2421224"/>
          <a:ext cx="8002941"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kern="1200" smtClean="0">
              <a:latin typeface="Arial" panose="020B0604020202020204" pitchFamily="34" charset="0"/>
              <a:cs typeface="Arial" panose="020B0604020202020204" pitchFamily="34" charset="0"/>
            </a:rPr>
            <a:t>Định dạng và kiểm tra lỗi chính tả </a:t>
          </a:r>
          <a:endParaRPr lang="en-US" sz="2600" kern="1200" dirty="0">
            <a:latin typeface="Arial" panose="020B0604020202020204" pitchFamily="34" charset="0"/>
            <a:cs typeface="Arial" panose="020B0604020202020204" pitchFamily="34" charset="0"/>
          </a:endParaRPr>
        </a:p>
      </dsp:txBody>
      <dsp:txXfrm>
        <a:off x="1861583" y="2489965"/>
        <a:ext cx="7796719" cy="412444"/>
      </dsp:txXfrm>
    </dsp:sp>
    <dsp:sp modelId="{B4F9914A-D54A-42AB-920D-076CA96B9965}">
      <dsp:nvSpPr>
        <dsp:cNvPr id="0" name=""/>
        <dsp:cNvSpPr/>
      </dsp:nvSpPr>
      <dsp:spPr>
        <a:xfrm>
          <a:off x="1111730" y="2421224"/>
          <a:ext cx="749853" cy="549926"/>
        </a:xfrm>
        <a:prstGeom prst="roundRect">
          <a:avLst/>
        </a:prstGeom>
        <a:gradFill flip="none" rotWithShape="0">
          <a:gsLst>
            <a:gs pos="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Times New Roman" panose="02020603050405020304" pitchFamily="18" charset="0"/>
              <a:cs typeface="Times New Roman" panose="02020603050405020304" pitchFamily="18" charset="0"/>
            </a:rPr>
            <a:t>5</a:t>
          </a:r>
        </a:p>
      </dsp:txBody>
      <dsp:txXfrm>
        <a:off x="1138575" y="2448069"/>
        <a:ext cx="696163" cy="496236"/>
      </dsp:txXfrm>
    </dsp:sp>
    <dsp:sp modelId="{957AB6E9-DBF6-43D4-9C6C-0DC02F725067}">
      <dsp:nvSpPr>
        <dsp:cNvPr id="0" name=""/>
        <dsp:cNvSpPr/>
      </dsp:nvSpPr>
      <dsp:spPr>
        <a:xfrm>
          <a:off x="1837941" y="3026143"/>
          <a:ext cx="7998990"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kern="1200" smtClean="0">
              <a:latin typeface="Arial" panose="020B0604020202020204" pitchFamily="34" charset="0"/>
              <a:cs typeface="Arial" panose="020B0604020202020204" pitchFamily="34" charset="0"/>
            </a:rPr>
            <a:t>Sắp xếp hoặc lọc dữ liệu</a:t>
          </a:r>
          <a:endParaRPr lang="en-US" sz="2600" kern="1200" dirty="0">
            <a:latin typeface="Arial" panose="020B0604020202020204" pitchFamily="34" charset="0"/>
            <a:cs typeface="Arial" panose="020B0604020202020204" pitchFamily="34" charset="0"/>
          </a:endParaRPr>
        </a:p>
      </dsp:txBody>
      <dsp:txXfrm>
        <a:off x="1837941" y="3094884"/>
        <a:ext cx="7792768" cy="412444"/>
      </dsp:txXfrm>
    </dsp:sp>
    <dsp:sp modelId="{104FE122-74C1-434D-BC9D-DA736D30C18A}">
      <dsp:nvSpPr>
        <dsp:cNvPr id="0" name=""/>
        <dsp:cNvSpPr/>
      </dsp:nvSpPr>
      <dsp:spPr>
        <a:xfrm>
          <a:off x="1139324" y="3026143"/>
          <a:ext cx="698616" cy="549926"/>
        </a:xfrm>
        <a:prstGeom prst="roundRect">
          <a:avLst/>
        </a:prstGeom>
        <a:gradFill rotWithShape="0">
          <a:gsLst>
            <a:gs pos="0">
              <a:schemeClr val="accent1">
                <a:shade val="50000"/>
                <a:hueOff val="271078"/>
                <a:satOff val="-5670"/>
                <a:lumOff val="31547"/>
                <a:alphaOff val="0"/>
                <a:shade val="51000"/>
                <a:satMod val="130000"/>
              </a:schemeClr>
            </a:gs>
            <a:gs pos="80000">
              <a:schemeClr val="accent1">
                <a:shade val="50000"/>
                <a:hueOff val="271078"/>
                <a:satOff val="-5670"/>
                <a:lumOff val="31547"/>
                <a:alphaOff val="0"/>
                <a:shade val="93000"/>
                <a:satMod val="130000"/>
              </a:schemeClr>
            </a:gs>
            <a:gs pos="100000">
              <a:schemeClr val="accent1">
                <a:shade val="50000"/>
                <a:hueOff val="271078"/>
                <a:satOff val="-5670"/>
                <a:lumOff val="315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buFontTx/>
            <a:buNone/>
          </a:pPr>
          <a:r>
            <a:rPr lang="en-US" sz="2600" kern="1200" dirty="0">
              <a:latin typeface="Arial" panose="020B0604020202020204" pitchFamily="34" charset="0"/>
              <a:cs typeface="Arial" panose="020B0604020202020204" pitchFamily="34" charset="0"/>
            </a:rPr>
            <a:t>6</a:t>
          </a:r>
        </a:p>
      </dsp:txBody>
      <dsp:txXfrm>
        <a:off x="1166169" y="3052988"/>
        <a:ext cx="644926" cy="496236"/>
      </dsp:txXfrm>
    </dsp:sp>
    <dsp:sp modelId="{0CD3D9B3-7320-452A-98C6-89F42C01FC6F}">
      <dsp:nvSpPr>
        <dsp:cNvPr id="0" name=""/>
        <dsp:cNvSpPr/>
      </dsp:nvSpPr>
      <dsp:spPr>
        <a:xfrm>
          <a:off x="1835175" y="3649149"/>
          <a:ext cx="8002810"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kern="1200" smtClean="0">
              <a:latin typeface="Arial" panose="020B0604020202020204" pitchFamily="34" charset="0"/>
              <a:cs typeface="Arial" panose="020B0604020202020204" pitchFamily="34" charset="0"/>
            </a:rPr>
            <a:t>Làm việc với biểu đồ</a:t>
          </a:r>
          <a:endParaRPr lang="en-US" sz="2600" kern="1200" dirty="0">
            <a:latin typeface="Arial" panose="020B0604020202020204" pitchFamily="34" charset="0"/>
            <a:cs typeface="Arial" panose="020B0604020202020204" pitchFamily="34" charset="0"/>
          </a:endParaRPr>
        </a:p>
      </dsp:txBody>
      <dsp:txXfrm>
        <a:off x="1835175" y="3717890"/>
        <a:ext cx="7796588" cy="412444"/>
      </dsp:txXfrm>
    </dsp:sp>
    <dsp:sp modelId="{773553F2-AB65-4AB8-B3B7-8B326A79E118}">
      <dsp:nvSpPr>
        <dsp:cNvPr id="0" name=""/>
        <dsp:cNvSpPr/>
      </dsp:nvSpPr>
      <dsp:spPr>
        <a:xfrm>
          <a:off x="1138709" y="3649149"/>
          <a:ext cx="698397" cy="549926"/>
        </a:xfrm>
        <a:prstGeom prst="roundRect">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buFontTx/>
            <a:buNone/>
          </a:pPr>
          <a:r>
            <a:rPr lang="en-US" sz="2600" kern="1200" smtClean="0">
              <a:latin typeface="Arial" panose="020B0604020202020204" pitchFamily="34" charset="0"/>
              <a:cs typeface="Arial" panose="020B0604020202020204" pitchFamily="34" charset="0"/>
            </a:rPr>
            <a:t>7</a:t>
          </a:r>
          <a:endParaRPr lang="en-US" sz="2600" kern="1200" dirty="0">
            <a:latin typeface="Arial" panose="020B0604020202020204" pitchFamily="34" charset="0"/>
            <a:cs typeface="Arial" panose="020B0604020202020204" pitchFamily="34" charset="0"/>
          </a:endParaRPr>
        </a:p>
      </dsp:txBody>
      <dsp:txXfrm>
        <a:off x="1165554" y="3675994"/>
        <a:ext cx="644707" cy="496236"/>
      </dsp:txXfrm>
    </dsp:sp>
    <dsp:sp modelId="{EC81815F-65E1-4B95-A199-4085C549A94E}">
      <dsp:nvSpPr>
        <dsp:cNvPr id="0" name=""/>
        <dsp:cNvSpPr/>
      </dsp:nvSpPr>
      <dsp:spPr>
        <a:xfrm>
          <a:off x="1835175" y="4237530"/>
          <a:ext cx="8002810" cy="549926"/>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FontTx/>
            <a:buChar char="••"/>
          </a:pPr>
          <a:r>
            <a:rPr lang="en-US" sz="2600" kern="1200" smtClean="0">
              <a:latin typeface="Arial" panose="020B0604020202020204" pitchFamily="34" charset="0"/>
              <a:cs typeface="Arial" panose="020B0604020202020204" pitchFamily="34" charset="0"/>
            </a:rPr>
            <a:t>In trang tính</a:t>
          </a:r>
          <a:endParaRPr lang="en-US" sz="2600" kern="1200" dirty="0">
            <a:latin typeface="Arial" panose="020B0604020202020204" pitchFamily="34" charset="0"/>
            <a:cs typeface="Arial" panose="020B0604020202020204" pitchFamily="34" charset="0"/>
          </a:endParaRPr>
        </a:p>
      </dsp:txBody>
      <dsp:txXfrm>
        <a:off x="1835175" y="4306271"/>
        <a:ext cx="7796588" cy="412444"/>
      </dsp:txXfrm>
    </dsp:sp>
    <dsp:sp modelId="{0F323D4B-0AE8-469C-9125-B3203A94DC81}">
      <dsp:nvSpPr>
        <dsp:cNvPr id="0" name=""/>
        <dsp:cNvSpPr/>
      </dsp:nvSpPr>
      <dsp:spPr>
        <a:xfrm>
          <a:off x="1138709" y="4237530"/>
          <a:ext cx="698397" cy="549926"/>
        </a:xfrm>
        <a:prstGeom prst="roundRect">
          <a:avLst/>
        </a:prstGeom>
        <a:gradFill rotWithShape="0">
          <a:gsLst>
            <a:gs pos="0">
              <a:schemeClr val="accent1">
                <a:shade val="50000"/>
                <a:hueOff val="90359"/>
                <a:satOff val="-1890"/>
                <a:lumOff val="10516"/>
                <a:alphaOff val="0"/>
                <a:shade val="51000"/>
                <a:satMod val="130000"/>
              </a:schemeClr>
            </a:gs>
            <a:gs pos="80000">
              <a:schemeClr val="accent1">
                <a:shade val="50000"/>
                <a:hueOff val="90359"/>
                <a:satOff val="-1890"/>
                <a:lumOff val="10516"/>
                <a:alphaOff val="0"/>
                <a:shade val="93000"/>
                <a:satMod val="130000"/>
              </a:schemeClr>
            </a:gs>
            <a:gs pos="100000">
              <a:schemeClr val="accent1">
                <a:shade val="50000"/>
                <a:hueOff val="90359"/>
                <a:satOff val="-1890"/>
                <a:lumOff val="105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buFontTx/>
            <a:buNone/>
          </a:pPr>
          <a:r>
            <a:rPr lang="en-US" sz="2600" kern="1200" smtClean="0">
              <a:latin typeface="Arial" panose="020B0604020202020204" pitchFamily="34" charset="0"/>
              <a:cs typeface="Arial" panose="020B0604020202020204" pitchFamily="34" charset="0"/>
            </a:rPr>
            <a:t>8</a:t>
          </a:r>
          <a:endParaRPr lang="en-US" sz="2600" kern="1200" dirty="0">
            <a:latin typeface="Arial" panose="020B0604020202020204" pitchFamily="34" charset="0"/>
            <a:cs typeface="Arial" panose="020B0604020202020204" pitchFamily="34" charset="0"/>
          </a:endParaRPr>
        </a:p>
      </dsp:txBody>
      <dsp:txXfrm>
        <a:off x="1165554" y="4264375"/>
        <a:ext cx="644707" cy="49623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326533-136C-4518-AC3D-F92DFD174A4A}" type="datetimeFigureOut">
              <a:rPr lang="en-US" smtClean="0"/>
              <a:t>9/4/2018</a:t>
            </a:fld>
            <a:endParaRPr lang="en-US"/>
          </a:p>
        </p:txBody>
      </p:sp>
      <p:sp>
        <p:nvSpPr>
          <p:cNvPr id="4" name="Slide Image Placeholder 3"/>
          <p:cNvSpPr>
            <a:spLocks noGrp="1" noRot="1" noChangeAspect="1"/>
          </p:cNvSpPr>
          <p:nvPr>
            <p:ph type="sldImg" idx="2"/>
          </p:nvPr>
        </p:nvSpPr>
        <p:spPr>
          <a:xfrm>
            <a:off x="750888" y="1143000"/>
            <a:ext cx="5356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A8D34-C20C-4FE6-AAC2-090C025A85D0}" type="slidenum">
              <a:rPr lang="en-US" smtClean="0"/>
              <a:t>‹#›</a:t>
            </a:fld>
            <a:endParaRPr lang="en-US"/>
          </a:p>
        </p:txBody>
      </p:sp>
    </p:spTree>
    <p:extLst>
      <p:ext uri="{BB962C8B-B14F-4D97-AF65-F5344CB8AC3E}">
        <p14:creationId xmlns:p14="http://schemas.microsoft.com/office/powerpoint/2010/main" val="3309058849"/>
      </p:ext>
    </p:extLst>
  </p:cSld>
  <p:clrMap bg1="lt1" tx1="dk1" bg2="lt2" tx2="dk2" accent1="accent1" accent2="accent2" accent3="accent3" accent4="accent4" accent5="accent5" accent6="accent6" hlink="hlink" folHlink="folHlink"/>
  <p:notesStyle>
    <a:lvl1pPr marL="0" algn="l" defTabSz="1097737" rtl="0" eaLnBrk="1" latinLnBrk="0" hangingPunct="1">
      <a:defRPr sz="1400" kern="1200">
        <a:solidFill>
          <a:schemeClr val="tx1"/>
        </a:solidFill>
        <a:latin typeface="+mn-lt"/>
        <a:ea typeface="+mn-ea"/>
        <a:cs typeface="+mn-cs"/>
      </a:defRPr>
    </a:lvl1pPr>
    <a:lvl2pPr marL="548869" algn="l" defTabSz="1097737" rtl="0" eaLnBrk="1" latinLnBrk="0" hangingPunct="1">
      <a:defRPr sz="1400" kern="1200">
        <a:solidFill>
          <a:schemeClr val="tx1"/>
        </a:solidFill>
        <a:latin typeface="+mn-lt"/>
        <a:ea typeface="+mn-ea"/>
        <a:cs typeface="+mn-cs"/>
      </a:defRPr>
    </a:lvl2pPr>
    <a:lvl3pPr marL="1097737" algn="l" defTabSz="1097737" rtl="0" eaLnBrk="1" latinLnBrk="0" hangingPunct="1">
      <a:defRPr sz="1400" kern="1200">
        <a:solidFill>
          <a:schemeClr val="tx1"/>
        </a:solidFill>
        <a:latin typeface="+mn-lt"/>
        <a:ea typeface="+mn-ea"/>
        <a:cs typeface="+mn-cs"/>
      </a:defRPr>
    </a:lvl3pPr>
    <a:lvl4pPr marL="1646606" algn="l" defTabSz="1097737" rtl="0" eaLnBrk="1" latinLnBrk="0" hangingPunct="1">
      <a:defRPr sz="1400" kern="1200">
        <a:solidFill>
          <a:schemeClr val="tx1"/>
        </a:solidFill>
        <a:latin typeface="+mn-lt"/>
        <a:ea typeface="+mn-ea"/>
        <a:cs typeface="+mn-cs"/>
      </a:defRPr>
    </a:lvl4pPr>
    <a:lvl5pPr marL="2195474" algn="l" defTabSz="1097737" rtl="0" eaLnBrk="1" latinLnBrk="0" hangingPunct="1">
      <a:defRPr sz="1400" kern="1200">
        <a:solidFill>
          <a:schemeClr val="tx1"/>
        </a:solidFill>
        <a:latin typeface="+mn-lt"/>
        <a:ea typeface="+mn-ea"/>
        <a:cs typeface="+mn-cs"/>
      </a:defRPr>
    </a:lvl5pPr>
    <a:lvl6pPr marL="2744343" algn="l" defTabSz="1097737" rtl="0" eaLnBrk="1" latinLnBrk="0" hangingPunct="1">
      <a:defRPr sz="1400" kern="1200">
        <a:solidFill>
          <a:schemeClr val="tx1"/>
        </a:solidFill>
        <a:latin typeface="+mn-lt"/>
        <a:ea typeface="+mn-ea"/>
        <a:cs typeface="+mn-cs"/>
      </a:defRPr>
    </a:lvl6pPr>
    <a:lvl7pPr marL="3293212" algn="l" defTabSz="1097737" rtl="0" eaLnBrk="1" latinLnBrk="0" hangingPunct="1">
      <a:defRPr sz="1400" kern="1200">
        <a:solidFill>
          <a:schemeClr val="tx1"/>
        </a:solidFill>
        <a:latin typeface="+mn-lt"/>
        <a:ea typeface="+mn-ea"/>
        <a:cs typeface="+mn-cs"/>
      </a:defRPr>
    </a:lvl7pPr>
    <a:lvl8pPr marL="3842080" algn="l" defTabSz="1097737" rtl="0" eaLnBrk="1" latinLnBrk="0" hangingPunct="1">
      <a:defRPr sz="1400" kern="1200">
        <a:solidFill>
          <a:schemeClr val="tx1"/>
        </a:solidFill>
        <a:latin typeface="+mn-lt"/>
        <a:ea typeface="+mn-ea"/>
        <a:cs typeface="+mn-cs"/>
      </a:defRPr>
    </a:lvl8pPr>
    <a:lvl9pPr marL="4390949" algn="l" defTabSz="10977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a:t>
            </a:fld>
            <a:endParaRPr lang="en-US"/>
          </a:p>
        </p:txBody>
      </p:sp>
    </p:spTree>
    <p:extLst>
      <p:ext uri="{BB962C8B-B14F-4D97-AF65-F5344CB8AC3E}">
        <p14:creationId xmlns:p14="http://schemas.microsoft.com/office/powerpoint/2010/main" val="34008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10</a:t>
            </a:fld>
            <a:endParaRPr lang="en-US"/>
          </a:p>
        </p:txBody>
      </p:sp>
    </p:spTree>
    <p:extLst>
      <p:ext uri="{BB962C8B-B14F-4D97-AF65-F5344CB8AC3E}">
        <p14:creationId xmlns:p14="http://schemas.microsoft.com/office/powerpoint/2010/main" val="283275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11</a:t>
            </a:fld>
            <a:endParaRPr lang="en-US"/>
          </a:p>
        </p:txBody>
      </p:sp>
    </p:spTree>
    <p:extLst>
      <p:ext uri="{BB962C8B-B14F-4D97-AF65-F5344CB8AC3E}">
        <p14:creationId xmlns:p14="http://schemas.microsoft.com/office/powerpoint/2010/main" val="74098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12</a:t>
            </a:fld>
            <a:endParaRPr lang="en-US"/>
          </a:p>
        </p:txBody>
      </p:sp>
    </p:spTree>
    <p:extLst>
      <p:ext uri="{BB962C8B-B14F-4D97-AF65-F5344CB8AC3E}">
        <p14:creationId xmlns:p14="http://schemas.microsoft.com/office/powerpoint/2010/main" val="13099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13</a:t>
            </a:fld>
            <a:endParaRPr lang="en-US"/>
          </a:p>
        </p:txBody>
      </p:sp>
    </p:spTree>
    <p:extLst>
      <p:ext uri="{BB962C8B-B14F-4D97-AF65-F5344CB8AC3E}">
        <p14:creationId xmlns:p14="http://schemas.microsoft.com/office/powerpoint/2010/main" val="392586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14</a:t>
            </a:fld>
            <a:endParaRPr lang="en-US"/>
          </a:p>
        </p:txBody>
      </p:sp>
    </p:spTree>
    <p:extLst>
      <p:ext uri="{BB962C8B-B14F-4D97-AF65-F5344CB8AC3E}">
        <p14:creationId xmlns:p14="http://schemas.microsoft.com/office/powerpoint/2010/main" val="339694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15</a:t>
            </a:fld>
            <a:endParaRPr lang="en-US"/>
          </a:p>
        </p:txBody>
      </p:sp>
    </p:spTree>
    <p:extLst>
      <p:ext uri="{BB962C8B-B14F-4D97-AF65-F5344CB8AC3E}">
        <p14:creationId xmlns:p14="http://schemas.microsoft.com/office/powerpoint/2010/main" val="193437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16</a:t>
            </a:fld>
            <a:endParaRPr lang="en-US"/>
          </a:p>
        </p:txBody>
      </p:sp>
    </p:spTree>
    <p:extLst>
      <p:ext uri="{BB962C8B-B14F-4D97-AF65-F5344CB8AC3E}">
        <p14:creationId xmlns:p14="http://schemas.microsoft.com/office/powerpoint/2010/main" val="2463686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17</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18</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19</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43000"/>
            <a:ext cx="5356225" cy="30861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AAA8D34-C20C-4FE6-AAC2-090C025A85D0}" type="slidenum">
              <a:rPr lang="en-US" smtClean="0"/>
              <a:t>2</a:t>
            </a:fld>
            <a:endParaRPr lang="en-US"/>
          </a:p>
        </p:txBody>
      </p:sp>
    </p:spTree>
    <p:extLst>
      <p:ext uri="{BB962C8B-B14F-4D97-AF65-F5344CB8AC3E}">
        <p14:creationId xmlns:p14="http://schemas.microsoft.com/office/powerpoint/2010/main" val="720179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20</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21</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22</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23</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24</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25</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26</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27</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28</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29</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3</a:t>
            </a:fld>
            <a:endParaRPr lang="en-US"/>
          </a:p>
        </p:txBody>
      </p:sp>
    </p:spTree>
    <p:extLst>
      <p:ext uri="{BB962C8B-B14F-4D97-AF65-F5344CB8AC3E}">
        <p14:creationId xmlns:p14="http://schemas.microsoft.com/office/powerpoint/2010/main" val="651095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30</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31</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32</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33</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34</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35</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36</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37</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38</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39</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a:t>
            </a:fld>
            <a:endParaRPr lang="en-US" dirty="0"/>
          </a:p>
        </p:txBody>
      </p:sp>
    </p:spTree>
    <p:extLst>
      <p:ext uri="{BB962C8B-B14F-4D97-AF65-F5344CB8AC3E}">
        <p14:creationId xmlns:p14="http://schemas.microsoft.com/office/powerpoint/2010/main" val="3116448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40</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41</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42</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43</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44</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45</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46</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47</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48</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49</a:t>
            </a:fld>
            <a:endParaRPr lang="en-US" dirty="0"/>
          </a:p>
        </p:txBody>
      </p:sp>
    </p:spTree>
    <p:extLst>
      <p:ext uri="{BB962C8B-B14F-4D97-AF65-F5344CB8AC3E}">
        <p14:creationId xmlns:p14="http://schemas.microsoft.com/office/powerpoint/2010/main" val="17463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5</a:t>
            </a:fld>
            <a:endParaRPr lang="en-US"/>
          </a:p>
        </p:txBody>
      </p:sp>
    </p:spTree>
    <p:extLst>
      <p:ext uri="{BB962C8B-B14F-4D97-AF65-F5344CB8AC3E}">
        <p14:creationId xmlns:p14="http://schemas.microsoft.com/office/powerpoint/2010/main" val="2970462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50</a:t>
            </a:fld>
            <a:endParaRPr lang="en-US" dirty="0"/>
          </a:p>
        </p:txBody>
      </p:sp>
    </p:spTree>
    <p:extLst>
      <p:ext uri="{BB962C8B-B14F-4D97-AF65-F5344CB8AC3E}">
        <p14:creationId xmlns:p14="http://schemas.microsoft.com/office/powerpoint/2010/main" val="3246222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51</a:t>
            </a:fld>
            <a:endParaRPr lang="en-US" dirty="0"/>
          </a:p>
        </p:txBody>
      </p:sp>
    </p:spTree>
    <p:extLst>
      <p:ext uri="{BB962C8B-B14F-4D97-AF65-F5344CB8AC3E}">
        <p14:creationId xmlns:p14="http://schemas.microsoft.com/office/powerpoint/2010/main" val="3246222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52</a:t>
            </a:fld>
            <a:endParaRPr lang="en-US" dirty="0"/>
          </a:p>
        </p:txBody>
      </p:sp>
    </p:spTree>
    <p:extLst>
      <p:ext uri="{BB962C8B-B14F-4D97-AF65-F5344CB8AC3E}">
        <p14:creationId xmlns:p14="http://schemas.microsoft.com/office/powerpoint/2010/main" val="32462227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53</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54</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55</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56</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57</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58</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59</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6</a:t>
            </a:fld>
            <a:endParaRPr lang="en-US"/>
          </a:p>
        </p:txBody>
      </p:sp>
    </p:spTree>
    <p:extLst>
      <p:ext uri="{BB962C8B-B14F-4D97-AF65-F5344CB8AC3E}">
        <p14:creationId xmlns:p14="http://schemas.microsoft.com/office/powerpoint/2010/main" val="38802955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60</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61</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62</a:t>
            </a:fld>
            <a:endParaRPr lang="en-US" dirty="0"/>
          </a:p>
        </p:txBody>
      </p:sp>
    </p:spTree>
    <p:extLst>
      <p:ext uri="{BB962C8B-B14F-4D97-AF65-F5344CB8AC3E}">
        <p14:creationId xmlns:p14="http://schemas.microsoft.com/office/powerpoint/2010/main" val="2321581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63</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64</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65</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66</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67</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68</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69</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7</a:t>
            </a:fld>
            <a:endParaRPr lang="en-US"/>
          </a:p>
        </p:txBody>
      </p:sp>
    </p:spTree>
    <p:extLst>
      <p:ext uri="{BB962C8B-B14F-4D97-AF65-F5344CB8AC3E}">
        <p14:creationId xmlns:p14="http://schemas.microsoft.com/office/powerpoint/2010/main" val="718684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70</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71</a:t>
            </a:fld>
            <a:endParaRPr lang="en-US" dirty="0"/>
          </a:p>
        </p:txBody>
      </p:sp>
    </p:spTree>
    <p:extLst>
      <p:ext uri="{BB962C8B-B14F-4D97-AF65-F5344CB8AC3E}">
        <p14:creationId xmlns:p14="http://schemas.microsoft.com/office/powerpoint/2010/main" val="34156425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72</a:t>
            </a:fld>
            <a:endParaRPr lang="en-US" dirty="0"/>
          </a:p>
        </p:txBody>
      </p:sp>
    </p:spTree>
    <p:extLst>
      <p:ext uri="{BB962C8B-B14F-4D97-AF65-F5344CB8AC3E}">
        <p14:creationId xmlns:p14="http://schemas.microsoft.com/office/powerpoint/2010/main" val="15652734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73</a:t>
            </a:fld>
            <a:endParaRPr lang="en-US" dirty="0"/>
          </a:p>
        </p:txBody>
      </p:sp>
    </p:spTree>
    <p:extLst>
      <p:ext uri="{BB962C8B-B14F-4D97-AF65-F5344CB8AC3E}">
        <p14:creationId xmlns:p14="http://schemas.microsoft.com/office/powerpoint/2010/main" val="15652734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74</a:t>
            </a:fld>
            <a:endParaRPr lang="en-US" dirty="0"/>
          </a:p>
        </p:txBody>
      </p:sp>
    </p:spTree>
    <p:extLst>
      <p:ext uri="{BB962C8B-B14F-4D97-AF65-F5344CB8AC3E}">
        <p14:creationId xmlns:p14="http://schemas.microsoft.com/office/powerpoint/2010/main" val="15652734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75</a:t>
            </a:fld>
            <a:endParaRPr lang="en-US" dirty="0"/>
          </a:p>
        </p:txBody>
      </p:sp>
    </p:spTree>
    <p:extLst>
      <p:ext uri="{BB962C8B-B14F-4D97-AF65-F5344CB8AC3E}">
        <p14:creationId xmlns:p14="http://schemas.microsoft.com/office/powerpoint/2010/main" val="1565273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76</a:t>
            </a:fld>
            <a:endParaRPr lang="en-US"/>
          </a:p>
        </p:txBody>
      </p:sp>
    </p:spTree>
    <p:extLst>
      <p:ext uri="{BB962C8B-B14F-4D97-AF65-F5344CB8AC3E}">
        <p14:creationId xmlns:p14="http://schemas.microsoft.com/office/powerpoint/2010/main" val="1706224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77</a:t>
            </a:fld>
            <a:endParaRPr lang="en-US"/>
          </a:p>
        </p:txBody>
      </p:sp>
    </p:spTree>
    <p:extLst>
      <p:ext uri="{BB962C8B-B14F-4D97-AF65-F5344CB8AC3E}">
        <p14:creationId xmlns:p14="http://schemas.microsoft.com/office/powerpoint/2010/main" val="364025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78</a:t>
            </a:fld>
            <a:endParaRPr lang="en-US"/>
          </a:p>
        </p:txBody>
      </p:sp>
    </p:spTree>
    <p:extLst>
      <p:ext uri="{BB962C8B-B14F-4D97-AF65-F5344CB8AC3E}">
        <p14:creationId xmlns:p14="http://schemas.microsoft.com/office/powerpoint/2010/main" val="38457826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79</a:t>
            </a:fld>
            <a:endParaRPr lang="en-US"/>
          </a:p>
        </p:txBody>
      </p:sp>
    </p:spTree>
    <p:extLst>
      <p:ext uri="{BB962C8B-B14F-4D97-AF65-F5344CB8AC3E}">
        <p14:creationId xmlns:p14="http://schemas.microsoft.com/office/powerpoint/2010/main" val="32963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a:t>
            </a:fld>
            <a:endParaRPr lang="en-US"/>
          </a:p>
        </p:txBody>
      </p:sp>
    </p:spTree>
    <p:extLst>
      <p:ext uri="{BB962C8B-B14F-4D97-AF65-F5344CB8AC3E}">
        <p14:creationId xmlns:p14="http://schemas.microsoft.com/office/powerpoint/2010/main" val="20077999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80</a:t>
            </a:fld>
            <a:endParaRPr lang="en-US"/>
          </a:p>
        </p:txBody>
      </p:sp>
    </p:spTree>
    <p:extLst>
      <p:ext uri="{BB962C8B-B14F-4D97-AF65-F5344CB8AC3E}">
        <p14:creationId xmlns:p14="http://schemas.microsoft.com/office/powerpoint/2010/main" val="12660098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81</a:t>
            </a:fld>
            <a:endParaRPr lang="en-US"/>
          </a:p>
        </p:txBody>
      </p:sp>
    </p:spTree>
    <p:extLst>
      <p:ext uri="{BB962C8B-B14F-4D97-AF65-F5344CB8AC3E}">
        <p14:creationId xmlns:p14="http://schemas.microsoft.com/office/powerpoint/2010/main" val="2737457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82</a:t>
            </a:fld>
            <a:endParaRPr lang="en-US"/>
          </a:p>
        </p:txBody>
      </p:sp>
    </p:spTree>
    <p:extLst>
      <p:ext uri="{BB962C8B-B14F-4D97-AF65-F5344CB8AC3E}">
        <p14:creationId xmlns:p14="http://schemas.microsoft.com/office/powerpoint/2010/main" val="1831386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83</a:t>
            </a:fld>
            <a:endParaRPr lang="en-US"/>
          </a:p>
        </p:txBody>
      </p:sp>
    </p:spTree>
    <p:extLst>
      <p:ext uri="{BB962C8B-B14F-4D97-AF65-F5344CB8AC3E}">
        <p14:creationId xmlns:p14="http://schemas.microsoft.com/office/powerpoint/2010/main" val="31185431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84</a:t>
            </a:fld>
            <a:endParaRPr lang="en-US"/>
          </a:p>
        </p:txBody>
      </p:sp>
    </p:spTree>
    <p:extLst>
      <p:ext uri="{BB962C8B-B14F-4D97-AF65-F5344CB8AC3E}">
        <p14:creationId xmlns:p14="http://schemas.microsoft.com/office/powerpoint/2010/main" val="7063820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85</a:t>
            </a:fld>
            <a:endParaRPr lang="en-US"/>
          </a:p>
        </p:txBody>
      </p:sp>
    </p:spTree>
    <p:extLst>
      <p:ext uri="{BB962C8B-B14F-4D97-AF65-F5344CB8AC3E}">
        <p14:creationId xmlns:p14="http://schemas.microsoft.com/office/powerpoint/2010/main" val="8858858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86</a:t>
            </a:fld>
            <a:endParaRPr lang="en-US"/>
          </a:p>
        </p:txBody>
      </p:sp>
    </p:spTree>
    <p:extLst>
      <p:ext uri="{BB962C8B-B14F-4D97-AF65-F5344CB8AC3E}">
        <p14:creationId xmlns:p14="http://schemas.microsoft.com/office/powerpoint/2010/main" val="269830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AAA8D34-C20C-4FE6-AAC2-090C025A85D0}" type="slidenum">
              <a:rPr lang="en-US" smtClean="0"/>
              <a:t>9</a:t>
            </a:fld>
            <a:endParaRPr lang="en-US"/>
          </a:p>
        </p:txBody>
      </p:sp>
    </p:spTree>
    <p:extLst>
      <p:ext uri="{BB962C8B-B14F-4D97-AF65-F5344CB8AC3E}">
        <p14:creationId xmlns:p14="http://schemas.microsoft.com/office/powerpoint/2010/main" val="1112023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6213" y="4347345"/>
            <a:ext cx="8388160" cy="1102190"/>
          </a:xfrm>
        </p:spPr>
        <p:txBody>
          <a:bodyPr>
            <a:noAutofit/>
          </a:bodyPr>
          <a:lstStyle>
            <a:lvl1pPr algn="just">
              <a:defRPr sz="4300" b="1">
                <a:solidFill>
                  <a:schemeClr val="bg1"/>
                </a:solidFill>
                <a:latin typeface="Verdana" panose="020B0604030504040204" pitchFamily="34" charset="0"/>
                <a:ea typeface="Verdana" panose="020B0604030504040204" pitchFamily="34" charset="0"/>
              </a:defRPr>
            </a:lvl1pPr>
          </a:lstStyle>
          <a:p>
            <a:r>
              <a:rPr lang="en-US" dirty="0"/>
              <a:t>CLICK TO EDIT TITLE</a:t>
            </a:r>
          </a:p>
        </p:txBody>
      </p:sp>
      <p:sp>
        <p:nvSpPr>
          <p:cNvPr id="3" name="Subtitle 2"/>
          <p:cNvSpPr>
            <a:spLocks noGrp="1"/>
          </p:cNvSpPr>
          <p:nvPr>
            <p:ph type="subTitle" idx="1" hasCustomPrompt="1"/>
          </p:nvPr>
        </p:nvSpPr>
        <p:spPr>
          <a:xfrm>
            <a:off x="2636213" y="5538600"/>
            <a:ext cx="8388160" cy="693431"/>
          </a:xfrm>
        </p:spPr>
        <p:txBody>
          <a:bodyPr>
            <a:noAutofit/>
          </a:bodyPr>
          <a:lstStyle>
            <a:lvl1pPr marL="0" indent="0" algn="just">
              <a:buNone/>
              <a:defRPr sz="3400" b="1">
                <a:solidFill>
                  <a:srgbClr val="FFFF00"/>
                </a:solidFill>
                <a:effectLst/>
                <a:latin typeface="Tahoma" panose="020B0604030504040204" pitchFamily="34" charset="0"/>
                <a:ea typeface="Tahoma" panose="020B0604030504040204" pitchFamily="34" charset="0"/>
                <a:cs typeface="Tahoma" panose="020B0604030504040204" pitchFamily="34" charset="0"/>
              </a:defRPr>
            </a:lvl1pPr>
            <a:lvl2pPr marL="731807" indent="0" algn="ctr">
              <a:buNone/>
              <a:defRPr>
                <a:solidFill>
                  <a:schemeClr val="tx1">
                    <a:tint val="75000"/>
                  </a:schemeClr>
                </a:solidFill>
              </a:defRPr>
            </a:lvl2pPr>
            <a:lvl3pPr marL="1463614" indent="0" algn="ctr">
              <a:buNone/>
              <a:defRPr>
                <a:solidFill>
                  <a:schemeClr val="tx1">
                    <a:tint val="75000"/>
                  </a:schemeClr>
                </a:solidFill>
              </a:defRPr>
            </a:lvl3pPr>
            <a:lvl4pPr marL="2195419" indent="0" algn="ctr">
              <a:buNone/>
              <a:defRPr>
                <a:solidFill>
                  <a:schemeClr val="tx1">
                    <a:tint val="75000"/>
                  </a:schemeClr>
                </a:solidFill>
              </a:defRPr>
            </a:lvl4pPr>
            <a:lvl5pPr marL="2927226" indent="0" algn="ctr">
              <a:buNone/>
              <a:defRPr>
                <a:solidFill>
                  <a:schemeClr val="tx1">
                    <a:tint val="75000"/>
                  </a:schemeClr>
                </a:solidFill>
              </a:defRPr>
            </a:lvl5pPr>
            <a:lvl6pPr marL="3659033" indent="0" algn="ctr">
              <a:buNone/>
              <a:defRPr>
                <a:solidFill>
                  <a:schemeClr val="tx1">
                    <a:tint val="75000"/>
                  </a:schemeClr>
                </a:solidFill>
              </a:defRPr>
            </a:lvl6pPr>
            <a:lvl7pPr marL="4390840" indent="0" algn="ctr">
              <a:buNone/>
              <a:defRPr>
                <a:solidFill>
                  <a:schemeClr val="tx1">
                    <a:tint val="75000"/>
                  </a:schemeClr>
                </a:solidFill>
              </a:defRPr>
            </a:lvl7pPr>
            <a:lvl8pPr marL="5122645" indent="0" algn="ctr">
              <a:buNone/>
              <a:defRPr>
                <a:solidFill>
                  <a:schemeClr val="tx1">
                    <a:tint val="75000"/>
                  </a:schemeClr>
                </a:solidFill>
              </a:defRPr>
            </a:lvl8pPr>
            <a:lvl9pPr marL="5854452" indent="0" algn="ctr">
              <a:buNone/>
              <a:defRPr>
                <a:solidFill>
                  <a:schemeClr val="tx1">
                    <a:tint val="75000"/>
                  </a:schemeClr>
                </a:solidFill>
              </a:defRPr>
            </a:lvl9pPr>
          </a:lstStyle>
          <a:p>
            <a:r>
              <a:rPr lang="en-US" dirty="0"/>
              <a:t>Click to edit subtitle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0837" y="0"/>
            <a:ext cx="3259576" cy="4064655"/>
          </a:xfrm>
          <a:prstGeom prst="rect">
            <a:avLst/>
          </a:prstGeom>
        </p:spPr>
      </p:pic>
    </p:spTree>
    <p:extLst>
      <p:ext uri="{BB962C8B-B14F-4D97-AF65-F5344CB8AC3E}">
        <p14:creationId xmlns:p14="http://schemas.microsoft.com/office/powerpoint/2010/main" val="3400887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4909" y="390084"/>
            <a:ext cx="9345983" cy="728157"/>
          </a:xfrm>
        </p:spPr>
        <p:txBody>
          <a:bodyPr/>
          <a:lstStyle>
            <a:lvl1pPr>
              <a:defRPr b="1" baseline="0">
                <a:effectLst/>
              </a:defRPr>
            </a:lvl1pPr>
          </a:lstStyle>
          <a:p>
            <a:r>
              <a:rPr lang="en-US" dirty="0"/>
              <a:t>Click to edit Master title style</a:t>
            </a:r>
          </a:p>
        </p:txBody>
      </p:sp>
      <p:sp>
        <p:nvSpPr>
          <p:cNvPr id="10" name="Text Placeholder 9"/>
          <p:cNvSpPr>
            <a:spLocks noGrp="1"/>
          </p:cNvSpPr>
          <p:nvPr>
            <p:ph type="body" sz="quarter" idx="13"/>
          </p:nvPr>
        </p:nvSpPr>
        <p:spPr>
          <a:xfrm>
            <a:off x="609521" y="1534330"/>
            <a:ext cx="10971372" cy="4681009"/>
          </a:xfrm>
        </p:spPr>
        <p:txBody>
          <a:bodyPr/>
          <a:lstStyle>
            <a:lvl1pPr algn="just">
              <a:lnSpc>
                <a:spcPct val="120000"/>
              </a:lnSpc>
              <a:spcBef>
                <a:spcPts val="720"/>
              </a:spcBef>
              <a:spcAft>
                <a:spcPts val="720"/>
              </a:spcAft>
              <a:defRPr sz="2800"/>
            </a:lvl1pPr>
            <a:lvl2pPr algn="just">
              <a:lnSpc>
                <a:spcPct val="120000"/>
              </a:lnSpc>
              <a:spcBef>
                <a:spcPts val="720"/>
              </a:spcBef>
              <a:spcAft>
                <a:spcPts val="720"/>
              </a:spcAft>
              <a:defRPr sz="2600"/>
            </a:lvl2pPr>
            <a:lvl3pPr algn="just">
              <a:lnSpc>
                <a:spcPct val="120000"/>
              </a:lnSpc>
              <a:spcBef>
                <a:spcPts val="720"/>
              </a:spcBef>
              <a:spcAft>
                <a:spcPts val="720"/>
              </a:spcAft>
              <a:defRPr sz="2400"/>
            </a:lvl3pPr>
            <a:lvl4pPr algn="just">
              <a:lnSpc>
                <a:spcPct val="120000"/>
              </a:lnSpc>
              <a:spcBef>
                <a:spcPts val="720"/>
              </a:spcBef>
              <a:spcAft>
                <a:spcPts val="720"/>
              </a:spcAft>
              <a:defRPr sz="2200"/>
            </a:lvl4pPr>
            <a:lvl5pPr algn="just">
              <a:lnSpc>
                <a:spcPct val="120000"/>
              </a:lnSpc>
              <a:spcBef>
                <a:spcPts val="720"/>
              </a:spcBef>
              <a:spcAft>
                <a:spcPts val="720"/>
              </a:spcAf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4"/>
          </p:nvPr>
        </p:nvSpPr>
        <p:spPr>
          <a:xfrm>
            <a:off x="609521" y="6507905"/>
            <a:ext cx="2844430" cy="374914"/>
          </a:xfrm>
          <a:prstGeom prst="rect">
            <a:avLst/>
          </a:prstGeom>
        </p:spPr>
        <p:txBody>
          <a:bodyPr/>
          <a:lstStyle>
            <a:lvl1pPr algn="ctr" eaLnBrk="1" hangingPunct="1">
              <a:defRPr sz="1200" b="0">
                <a:cs typeface="Arial" charset="0"/>
              </a:defRPr>
            </a:lvl1pPr>
          </a:lstStyle>
          <a:p>
            <a:fld id="{FDE8B39A-8FF1-4510-9DF4-E709FEE8CDC9}" type="datetime1">
              <a:rPr lang="en-US" smtClean="0"/>
              <a:t>9/4/2018</a:t>
            </a:fld>
            <a:endParaRPr lang="en-US"/>
          </a:p>
        </p:txBody>
      </p:sp>
      <p:sp>
        <p:nvSpPr>
          <p:cNvPr id="5" name="Footer Placeholder 4"/>
          <p:cNvSpPr>
            <a:spLocks noGrp="1"/>
          </p:cNvSpPr>
          <p:nvPr>
            <p:ph type="ftr" sz="quarter" idx="15"/>
          </p:nvPr>
        </p:nvSpPr>
        <p:spPr>
          <a:xfrm>
            <a:off x="4165058" y="6507905"/>
            <a:ext cx="3860297" cy="374914"/>
          </a:xfrm>
          <a:prstGeom prst="rect">
            <a:avLst/>
          </a:prstGeom>
        </p:spPr>
        <p:txBody>
          <a:bodyPr/>
          <a:lstStyle>
            <a:lvl1pPr algn="ctr" eaLnBrk="1" hangingPunct="1">
              <a:defRPr sz="1200" b="0">
                <a:cs typeface="Arial" charset="0"/>
              </a:defRPr>
            </a:lvl1pPr>
          </a:lstStyle>
          <a:p>
            <a:r>
              <a:rPr lang="en-US" smtClean="0"/>
              <a:t>IC3 – Key Applications</a:t>
            </a:r>
            <a:endParaRPr lang="en-US"/>
          </a:p>
        </p:txBody>
      </p:sp>
      <p:sp>
        <p:nvSpPr>
          <p:cNvPr id="6" name="Slide Number Placeholder 5"/>
          <p:cNvSpPr>
            <a:spLocks noGrp="1"/>
          </p:cNvSpPr>
          <p:nvPr>
            <p:ph type="sldNum" sz="quarter" idx="16"/>
          </p:nvPr>
        </p:nvSpPr>
        <p:spPr>
          <a:xfrm>
            <a:off x="8736463" y="6507905"/>
            <a:ext cx="2844430" cy="374914"/>
          </a:xfrm>
          <a:prstGeom prst="rect">
            <a:avLst/>
          </a:prstGeom>
        </p:spPr>
        <p:txBody>
          <a:bodyPr vert="horz" wrap="square" lIns="109774" tIns="54887" rIns="109774" bIns="54887" numCol="1" anchor="t" anchorCtr="0" compatLnSpc="1">
            <a:prstTxWarp prst="textNoShape">
              <a:avLst/>
            </a:prstTxWarp>
          </a:bodyPr>
          <a:lstStyle>
            <a:lvl1pPr algn="ctr" eaLnBrk="1" hangingPunct="1">
              <a:defRPr sz="1200" b="0"/>
            </a:lvl1pPr>
          </a:lstStyle>
          <a:p>
            <a:fld id="{A06859FE-66E9-4C28-8968-9D70F0C324BC}" type="slidenum">
              <a:rPr lang="en-US" smtClean="0"/>
              <a:pPr/>
              <a:t>‹#›</a:t>
            </a:fld>
            <a:endParaRPr lang="en-US"/>
          </a:p>
        </p:txBody>
      </p:sp>
    </p:spTree>
    <p:extLst>
      <p:ext uri="{BB962C8B-B14F-4D97-AF65-F5344CB8AC3E}">
        <p14:creationId xmlns:p14="http://schemas.microsoft.com/office/powerpoint/2010/main" val="5500142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09521" y="1638357"/>
            <a:ext cx="5384099" cy="4633874"/>
          </a:xfrm>
        </p:spPr>
        <p:txBody>
          <a:bodyPr/>
          <a:lstStyle>
            <a:lvl1pPr algn="just">
              <a:lnSpc>
                <a:spcPct val="120000"/>
              </a:lnSpc>
              <a:spcBef>
                <a:spcPts val="720"/>
              </a:spcBef>
              <a:spcAft>
                <a:spcPts val="720"/>
              </a:spcAft>
              <a:defRPr sz="2800"/>
            </a:lvl1pPr>
            <a:lvl2pPr algn="just">
              <a:lnSpc>
                <a:spcPct val="120000"/>
              </a:lnSpc>
              <a:spcBef>
                <a:spcPts val="720"/>
              </a:spcBef>
              <a:spcAft>
                <a:spcPts val="720"/>
              </a:spcAft>
              <a:defRPr sz="2600"/>
            </a:lvl2pPr>
            <a:lvl3pPr algn="just">
              <a:lnSpc>
                <a:spcPct val="120000"/>
              </a:lnSpc>
              <a:spcBef>
                <a:spcPts val="720"/>
              </a:spcBef>
              <a:spcAft>
                <a:spcPts val="720"/>
              </a:spcAft>
              <a:defRPr sz="2400"/>
            </a:lvl3pPr>
            <a:lvl4pPr algn="just">
              <a:lnSpc>
                <a:spcPct val="120000"/>
              </a:lnSpc>
              <a:spcBef>
                <a:spcPts val="720"/>
              </a:spcBef>
              <a:spcAft>
                <a:spcPts val="720"/>
              </a:spcAft>
              <a:defRPr sz="2200"/>
            </a:lvl4pPr>
            <a:lvl5pPr algn="just">
              <a:lnSpc>
                <a:spcPct val="120000"/>
              </a:lnSpc>
              <a:spcBef>
                <a:spcPts val="720"/>
              </a:spcBef>
              <a:spcAft>
                <a:spcPts val="720"/>
              </a:spcAft>
              <a:defRPr sz="2000"/>
            </a:lvl5pPr>
            <a:lvl6pPr>
              <a:defRPr sz="2900"/>
            </a:lvl6pPr>
            <a:lvl7pPr>
              <a:defRPr sz="2900"/>
            </a:lvl7pPr>
            <a:lvl8pPr>
              <a:defRPr sz="2900"/>
            </a:lvl8pPr>
            <a:lvl9pPr>
              <a:defRPr sz="2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09521" y="6507905"/>
            <a:ext cx="2844430" cy="374914"/>
          </a:xfrm>
          <a:prstGeom prst="rect">
            <a:avLst/>
          </a:prstGeom>
        </p:spPr>
        <p:txBody>
          <a:bodyPr/>
          <a:lstStyle>
            <a:lvl1pPr algn="ctr" eaLnBrk="1" hangingPunct="1">
              <a:defRPr sz="1200" b="0">
                <a:cs typeface="Arial" charset="0"/>
              </a:defRPr>
            </a:lvl1pPr>
          </a:lstStyle>
          <a:p>
            <a:fld id="{F39D6486-7E0C-4715-B442-63C2FC07C273}" type="datetime1">
              <a:rPr lang="en-US" smtClean="0"/>
              <a:t>9/4/2018</a:t>
            </a:fld>
            <a:endParaRPr lang="en-US"/>
          </a:p>
        </p:txBody>
      </p:sp>
      <p:sp>
        <p:nvSpPr>
          <p:cNvPr id="6" name="Footer Placeholder 5"/>
          <p:cNvSpPr>
            <a:spLocks noGrp="1"/>
          </p:cNvSpPr>
          <p:nvPr>
            <p:ph type="ftr" sz="quarter" idx="11"/>
          </p:nvPr>
        </p:nvSpPr>
        <p:spPr>
          <a:xfrm>
            <a:off x="4165058" y="6507905"/>
            <a:ext cx="3860297" cy="374914"/>
          </a:xfrm>
          <a:prstGeom prst="rect">
            <a:avLst/>
          </a:prstGeom>
        </p:spPr>
        <p:txBody>
          <a:bodyPr/>
          <a:lstStyle>
            <a:lvl1pPr algn="ctr" eaLnBrk="1" hangingPunct="1">
              <a:defRPr sz="1200" b="0">
                <a:cs typeface="Arial" charset="0"/>
              </a:defRPr>
            </a:lvl1pPr>
          </a:lstStyle>
          <a:p>
            <a:r>
              <a:rPr lang="en-US" smtClean="0"/>
              <a:t>IC3 – Key Applications</a:t>
            </a:r>
            <a:endParaRPr lang="en-US"/>
          </a:p>
        </p:txBody>
      </p:sp>
      <p:sp>
        <p:nvSpPr>
          <p:cNvPr id="7" name="Slide Number Placeholder 6"/>
          <p:cNvSpPr>
            <a:spLocks noGrp="1"/>
          </p:cNvSpPr>
          <p:nvPr>
            <p:ph type="sldNum" sz="quarter" idx="12"/>
          </p:nvPr>
        </p:nvSpPr>
        <p:spPr>
          <a:xfrm>
            <a:off x="8736463" y="6507905"/>
            <a:ext cx="2844430" cy="374914"/>
          </a:xfrm>
          <a:prstGeom prst="rect">
            <a:avLst/>
          </a:prstGeom>
        </p:spPr>
        <p:txBody>
          <a:bodyPr vert="horz" wrap="square" lIns="109774" tIns="54887" rIns="109774" bIns="54887" numCol="1" anchor="t" anchorCtr="0" compatLnSpc="1">
            <a:prstTxWarp prst="textNoShape">
              <a:avLst/>
            </a:prstTxWarp>
          </a:bodyPr>
          <a:lstStyle>
            <a:lvl1pPr algn="ctr" eaLnBrk="1" hangingPunct="1">
              <a:defRPr sz="1200" b="0"/>
            </a:lvl1pPr>
          </a:lstStyle>
          <a:p>
            <a:fld id="{A06859FE-66E9-4C28-8968-9D70F0C324BC}" type="slidenum">
              <a:rPr lang="en-US" smtClean="0"/>
              <a:pPr/>
              <a:t>‹#›</a:t>
            </a:fld>
            <a:endParaRPr lang="en-US"/>
          </a:p>
        </p:txBody>
      </p:sp>
      <p:sp>
        <p:nvSpPr>
          <p:cNvPr id="8" name="Content Placeholder 2"/>
          <p:cNvSpPr>
            <a:spLocks noGrp="1"/>
          </p:cNvSpPr>
          <p:nvPr>
            <p:ph sz="half" idx="13" hasCustomPrompt="1"/>
          </p:nvPr>
        </p:nvSpPr>
        <p:spPr>
          <a:xfrm>
            <a:off x="6111844" y="1640633"/>
            <a:ext cx="5384099" cy="4633874"/>
          </a:xfrm>
        </p:spPr>
        <p:txBody>
          <a:bodyPr/>
          <a:lstStyle>
            <a:lvl1pPr algn="just">
              <a:lnSpc>
                <a:spcPct val="120000"/>
              </a:lnSpc>
              <a:spcBef>
                <a:spcPts val="720"/>
              </a:spcBef>
              <a:spcAft>
                <a:spcPts val="720"/>
              </a:spcAft>
              <a:defRPr sz="2800"/>
            </a:lvl1pPr>
            <a:lvl2pPr algn="just">
              <a:lnSpc>
                <a:spcPct val="120000"/>
              </a:lnSpc>
              <a:spcBef>
                <a:spcPts val="720"/>
              </a:spcBef>
              <a:spcAft>
                <a:spcPts val="720"/>
              </a:spcAft>
              <a:defRPr sz="2600"/>
            </a:lvl2pPr>
            <a:lvl3pPr algn="just">
              <a:lnSpc>
                <a:spcPct val="120000"/>
              </a:lnSpc>
              <a:spcBef>
                <a:spcPts val="720"/>
              </a:spcBef>
              <a:spcAft>
                <a:spcPts val="720"/>
              </a:spcAft>
              <a:defRPr sz="2400"/>
            </a:lvl3pPr>
            <a:lvl4pPr algn="just">
              <a:lnSpc>
                <a:spcPct val="120000"/>
              </a:lnSpc>
              <a:spcBef>
                <a:spcPts val="720"/>
              </a:spcBef>
              <a:spcAft>
                <a:spcPts val="720"/>
              </a:spcAft>
              <a:defRPr sz="2200"/>
            </a:lvl4pPr>
            <a:lvl5pPr algn="just">
              <a:lnSpc>
                <a:spcPct val="120000"/>
              </a:lnSpc>
              <a:spcBef>
                <a:spcPts val="720"/>
              </a:spcBef>
              <a:spcAft>
                <a:spcPts val="720"/>
              </a:spcAft>
              <a:defRPr sz="2000"/>
            </a:lvl5pPr>
            <a:lvl6pPr>
              <a:defRPr sz="2900"/>
            </a:lvl6pPr>
            <a:lvl7pPr>
              <a:defRPr sz="2900"/>
            </a:lvl7pPr>
            <a:lvl8pPr>
              <a:defRPr sz="2900"/>
            </a:lvl8pPr>
            <a:lvl9pPr>
              <a:defRPr sz="2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2743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522" y="1571717"/>
            <a:ext cx="5386216" cy="655017"/>
          </a:xfrm>
        </p:spPr>
        <p:txBody>
          <a:bodyPr anchor="b"/>
          <a:lstStyle>
            <a:lvl1pPr marL="0" indent="0" algn="just">
              <a:buNone/>
              <a:defRPr sz="2800" b="1"/>
            </a:lvl1pPr>
            <a:lvl2pPr marL="731807" indent="0">
              <a:buNone/>
              <a:defRPr sz="3200" b="1"/>
            </a:lvl2pPr>
            <a:lvl3pPr marL="1463614" indent="0">
              <a:buNone/>
              <a:defRPr sz="2900" b="1"/>
            </a:lvl3pPr>
            <a:lvl4pPr marL="2195419" indent="0">
              <a:buNone/>
              <a:defRPr sz="2600" b="1"/>
            </a:lvl4pPr>
            <a:lvl5pPr marL="2927226" indent="0">
              <a:buNone/>
              <a:defRPr sz="2600" b="1"/>
            </a:lvl5pPr>
            <a:lvl6pPr marL="3659033" indent="0">
              <a:buNone/>
              <a:defRPr sz="2600" b="1"/>
            </a:lvl6pPr>
            <a:lvl7pPr marL="4390840" indent="0">
              <a:buNone/>
              <a:defRPr sz="2600" b="1"/>
            </a:lvl7pPr>
            <a:lvl8pPr marL="5122645" indent="0">
              <a:buNone/>
              <a:defRPr sz="2600" b="1"/>
            </a:lvl8pPr>
            <a:lvl9pPr marL="5854452" indent="0">
              <a:buNone/>
              <a:defRPr sz="2600" b="1"/>
            </a:lvl9pPr>
          </a:lstStyle>
          <a:p>
            <a:pPr lvl="0"/>
            <a:r>
              <a:rPr lang="en-US" dirty="0"/>
              <a:t>Edit Master text styles</a:t>
            </a:r>
          </a:p>
        </p:txBody>
      </p:sp>
      <p:sp>
        <p:nvSpPr>
          <p:cNvPr id="4" name="Content Placeholder 3"/>
          <p:cNvSpPr>
            <a:spLocks noGrp="1"/>
          </p:cNvSpPr>
          <p:nvPr>
            <p:ph sz="half" idx="2"/>
          </p:nvPr>
        </p:nvSpPr>
        <p:spPr>
          <a:xfrm>
            <a:off x="609522" y="2226730"/>
            <a:ext cx="5386216" cy="4045497"/>
          </a:xfrm>
        </p:spPr>
        <p:txBody>
          <a:bodyPr/>
          <a:lstStyle>
            <a:lvl1pPr algn="just">
              <a:lnSpc>
                <a:spcPct val="120000"/>
              </a:lnSpc>
              <a:spcBef>
                <a:spcPts val="720"/>
              </a:spcBef>
              <a:spcAft>
                <a:spcPts val="720"/>
              </a:spcAft>
              <a:defRPr sz="2800"/>
            </a:lvl1pPr>
            <a:lvl2pPr algn="just">
              <a:lnSpc>
                <a:spcPct val="120000"/>
              </a:lnSpc>
              <a:spcBef>
                <a:spcPts val="720"/>
              </a:spcBef>
              <a:spcAft>
                <a:spcPts val="720"/>
              </a:spcAft>
              <a:defRPr sz="2600"/>
            </a:lvl2pPr>
            <a:lvl3pPr algn="just">
              <a:lnSpc>
                <a:spcPct val="120000"/>
              </a:lnSpc>
              <a:spcBef>
                <a:spcPts val="720"/>
              </a:spcBef>
              <a:spcAft>
                <a:spcPts val="720"/>
              </a:spcAft>
              <a:defRPr sz="2400"/>
            </a:lvl3pPr>
            <a:lvl4pPr algn="just">
              <a:lnSpc>
                <a:spcPct val="120000"/>
              </a:lnSpc>
              <a:spcBef>
                <a:spcPts val="720"/>
              </a:spcBef>
              <a:spcAft>
                <a:spcPts val="720"/>
              </a:spcAft>
              <a:defRPr sz="2200"/>
            </a:lvl4pPr>
            <a:lvl5pPr algn="just">
              <a:lnSpc>
                <a:spcPct val="120000"/>
              </a:lnSpc>
              <a:spcBef>
                <a:spcPts val="720"/>
              </a:spcBef>
              <a:spcAft>
                <a:spcPts val="720"/>
              </a:spcAft>
              <a:defRPr sz="2000"/>
            </a:lvl5pPr>
            <a:lvl6pPr>
              <a:defRPr sz="2600"/>
            </a:lvl6pPr>
            <a:lvl7pPr>
              <a:defRPr sz="2600"/>
            </a:lvl7pPr>
            <a:lvl8pPr>
              <a:defRPr sz="2600"/>
            </a:lvl8pPr>
            <a:lvl9pPr>
              <a:defRPr sz="2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2565" y="1571717"/>
            <a:ext cx="5388332" cy="655017"/>
          </a:xfrm>
        </p:spPr>
        <p:txBody>
          <a:bodyPr anchor="b"/>
          <a:lstStyle>
            <a:lvl1pPr marL="0" indent="0" algn="just">
              <a:buNone/>
              <a:defRPr sz="2800" b="1"/>
            </a:lvl1pPr>
            <a:lvl2pPr marL="731807" indent="0">
              <a:buNone/>
              <a:defRPr sz="3200" b="1"/>
            </a:lvl2pPr>
            <a:lvl3pPr marL="1463614" indent="0">
              <a:buNone/>
              <a:defRPr sz="2900" b="1"/>
            </a:lvl3pPr>
            <a:lvl4pPr marL="2195419" indent="0">
              <a:buNone/>
              <a:defRPr sz="2600" b="1"/>
            </a:lvl4pPr>
            <a:lvl5pPr marL="2927226" indent="0">
              <a:buNone/>
              <a:defRPr sz="2600" b="1"/>
            </a:lvl5pPr>
            <a:lvl6pPr marL="3659033" indent="0">
              <a:buNone/>
              <a:defRPr sz="2600" b="1"/>
            </a:lvl6pPr>
            <a:lvl7pPr marL="4390840" indent="0">
              <a:buNone/>
              <a:defRPr sz="2600" b="1"/>
            </a:lvl7pPr>
            <a:lvl8pPr marL="5122645" indent="0">
              <a:buNone/>
              <a:defRPr sz="2600" b="1"/>
            </a:lvl8pPr>
            <a:lvl9pPr marL="5854452" indent="0">
              <a:buNone/>
              <a:defRPr sz="2600" b="1"/>
            </a:lvl9pPr>
          </a:lstStyle>
          <a:p>
            <a:pPr lvl="0"/>
            <a:r>
              <a:rPr lang="en-US"/>
              <a:t>Edit Master text styles</a:t>
            </a:r>
          </a:p>
        </p:txBody>
      </p:sp>
      <p:sp>
        <p:nvSpPr>
          <p:cNvPr id="6" name="Content Placeholder 5"/>
          <p:cNvSpPr>
            <a:spLocks noGrp="1"/>
          </p:cNvSpPr>
          <p:nvPr>
            <p:ph sz="quarter" idx="4"/>
          </p:nvPr>
        </p:nvSpPr>
        <p:spPr>
          <a:xfrm>
            <a:off x="6192565" y="2226730"/>
            <a:ext cx="5388332" cy="4045497"/>
          </a:xfrm>
        </p:spPr>
        <p:txBody>
          <a:bodyPr/>
          <a:lstStyle>
            <a:lvl1pPr algn="just">
              <a:lnSpc>
                <a:spcPct val="120000"/>
              </a:lnSpc>
              <a:spcBef>
                <a:spcPts val="720"/>
              </a:spcBef>
              <a:spcAft>
                <a:spcPts val="720"/>
              </a:spcAft>
              <a:defRPr sz="2800"/>
            </a:lvl1pPr>
            <a:lvl2pPr algn="just">
              <a:lnSpc>
                <a:spcPct val="120000"/>
              </a:lnSpc>
              <a:spcBef>
                <a:spcPts val="720"/>
              </a:spcBef>
              <a:spcAft>
                <a:spcPts val="720"/>
              </a:spcAft>
              <a:defRPr sz="2600"/>
            </a:lvl2pPr>
            <a:lvl3pPr algn="just">
              <a:lnSpc>
                <a:spcPct val="120000"/>
              </a:lnSpc>
              <a:spcBef>
                <a:spcPts val="720"/>
              </a:spcBef>
              <a:spcAft>
                <a:spcPts val="720"/>
              </a:spcAft>
              <a:defRPr sz="2400"/>
            </a:lvl3pPr>
            <a:lvl4pPr algn="just">
              <a:lnSpc>
                <a:spcPct val="120000"/>
              </a:lnSpc>
              <a:spcBef>
                <a:spcPts val="720"/>
              </a:spcBef>
              <a:spcAft>
                <a:spcPts val="720"/>
              </a:spcAft>
              <a:defRPr sz="2200"/>
            </a:lvl4pPr>
            <a:lvl5pPr algn="just">
              <a:lnSpc>
                <a:spcPct val="120000"/>
              </a:lnSpc>
              <a:spcBef>
                <a:spcPts val="720"/>
              </a:spcBef>
              <a:spcAft>
                <a:spcPts val="720"/>
              </a:spcAft>
              <a:defRPr sz="2000"/>
            </a:lvl5pPr>
            <a:lvl6pPr>
              <a:defRPr sz="2600"/>
            </a:lvl6pPr>
            <a:lvl7pPr>
              <a:defRPr sz="2600"/>
            </a:lvl7pPr>
            <a:lvl8pPr>
              <a:defRPr sz="2600"/>
            </a:lvl8pPr>
            <a:lvl9pPr>
              <a:defRPr sz="2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521" y="6507905"/>
            <a:ext cx="2844430" cy="374914"/>
          </a:xfrm>
          <a:prstGeom prst="rect">
            <a:avLst/>
          </a:prstGeom>
        </p:spPr>
        <p:txBody>
          <a:bodyPr/>
          <a:lstStyle>
            <a:lvl1pPr algn="ctr" eaLnBrk="1" hangingPunct="1">
              <a:defRPr sz="1200" b="0">
                <a:cs typeface="Arial" charset="0"/>
              </a:defRPr>
            </a:lvl1pPr>
          </a:lstStyle>
          <a:p>
            <a:fld id="{C3162CBA-187B-454A-9A72-A7C9E7F62ED0}" type="datetime1">
              <a:rPr lang="en-US" smtClean="0"/>
              <a:t>9/4/2018</a:t>
            </a:fld>
            <a:endParaRPr lang="en-US"/>
          </a:p>
        </p:txBody>
      </p:sp>
      <p:sp>
        <p:nvSpPr>
          <p:cNvPr id="8" name="Footer Placeholder 7"/>
          <p:cNvSpPr>
            <a:spLocks noGrp="1"/>
          </p:cNvSpPr>
          <p:nvPr>
            <p:ph type="ftr" sz="quarter" idx="11"/>
          </p:nvPr>
        </p:nvSpPr>
        <p:spPr>
          <a:xfrm>
            <a:off x="4165058" y="6507905"/>
            <a:ext cx="3860297" cy="374914"/>
          </a:xfrm>
          <a:prstGeom prst="rect">
            <a:avLst/>
          </a:prstGeom>
        </p:spPr>
        <p:txBody>
          <a:bodyPr/>
          <a:lstStyle>
            <a:lvl1pPr algn="ctr" eaLnBrk="1" hangingPunct="1">
              <a:defRPr sz="1200" b="0">
                <a:cs typeface="Arial" charset="0"/>
              </a:defRPr>
            </a:lvl1pPr>
          </a:lstStyle>
          <a:p>
            <a:r>
              <a:rPr lang="en-US" smtClean="0"/>
              <a:t>IC3 – Key Applications</a:t>
            </a:r>
            <a:endParaRPr lang="en-US"/>
          </a:p>
        </p:txBody>
      </p:sp>
      <p:sp>
        <p:nvSpPr>
          <p:cNvPr id="9" name="Slide Number Placeholder 8"/>
          <p:cNvSpPr>
            <a:spLocks noGrp="1"/>
          </p:cNvSpPr>
          <p:nvPr>
            <p:ph type="sldNum" sz="quarter" idx="12"/>
          </p:nvPr>
        </p:nvSpPr>
        <p:spPr>
          <a:xfrm>
            <a:off x="8736463" y="6507905"/>
            <a:ext cx="2844430" cy="374914"/>
          </a:xfrm>
          <a:prstGeom prst="rect">
            <a:avLst/>
          </a:prstGeom>
        </p:spPr>
        <p:txBody>
          <a:bodyPr vert="horz" wrap="square" lIns="109774" tIns="54887" rIns="109774" bIns="54887" numCol="1" anchor="t" anchorCtr="0" compatLnSpc="1">
            <a:prstTxWarp prst="textNoShape">
              <a:avLst/>
            </a:prstTxWarp>
          </a:bodyPr>
          <a:lstStyle>
            <a:lvl1pPr algn="ctr" eaLnBrk="1" hangingPunct="1">
              <a:defRPr sz="1200" b="0"/>
            </a:lvl1pPr>
          </a:lstStyle>
          <a:p>
            <a:fld id="{A06859FE-66E9-4C28-8968-9D70F0C324BC}" type="slidenum">
              <a:rPr lang="en-US" smtClean="0"/>
              <a:pPr/>
              <a:t>‹#›</a:t>
            </a:fld>
            <a:endParaRPr lang="en-US"/>
          </a:p>
        </p:txBody>
      </p:sp>
    </p:spTree>
    <p:extLst>
      <p:ext uri="{BB962C8B-B14F-4D97-AF65-F5344CB8AC3E}">
        <p14:creationId xmlns:p14="http://schemas.microsoft.com/office/powerpoint/2010/main" val="13953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1" y="6475398"/>
            <a:ext cx="2844430" cy="373831"/>
          </a:xfrm>
          <a:prstGeom prst="rect">
            <a:avLst/>
          </a:prstGeom>
        </p:spPr>
        <p:txBody>
          <a:bodyPr/>
          <a:lstStyle>
            <a:lvl1pPr algn="ctr">
              <a:defRPr sz="1200" b="0">
                <a:solidFill>
                  <a:schemeClr val="bg2">
                    <a:lumMod val="50000"/>
                  </a:schemeClr>
                </a:solidFill>
              </a:defRPr>
            </a:lvl1pPr>
          </a:lstStyle>
          <a:p>
            <a:fld id="{9CD1DD21-7E70-477A-9ECD-B35B6B98F48F}" type="datetime1">
              <a:rPr lang="en-US" smtClean="0"/>
              <a:t>9/4/2018</a:t>
            </a:fld>
            <a:endParaRPr lang="en-US"/>
          </a:p>
        </p:txBody>
      </p:sp>
      <p:sp>
        <p:nvSpPr>
          <p:cNvPr id="3" name="Footer Placeholder 4"/>
          <p:cNvSpPr>
            <a:spLocks noGrp="1"/>
          </p:cNvSpPr>
          <p:nvPr>
            <p:ph type="ftr" sz="quarter" idx="11"/>
          </p:nvPr>
        </p:nvSpPr>
        <p:spPr>
          <a:xfrm>
            <a:off x="4165058" y="6475398"/>
            <a:ext cx="3860297" cy="373831"/>
          </a:xfrm>
          <a:prstGeom prst="rect">
            <a:avLst/>
          </a:prstGeom>
        </p:spPr>
        <p:txBody>
          <a:bodyPr/>
          <a:lstStyle>
            <a:lvl1pPr algn="ctr">
              <a:defRPr sz="1200" b="0">
                <a:solidFill>
                  <a:schemeClr val="bg2">
                    <a:lumMod val="50000"/>
                  </a:schemeClr>
                </a:solidFill>
              </a:defRPr>
            </a:lvl1pPr>
          </a:lstStyle>
          <a:p>
            <a:r>
              <a:rPr lang="en-US" smtClean="0"/>
              <a:t>IC3 – Key Applications</a:t>
            </a:r>
            <a:endParaRPr lang="en-US"/>
          </a:p>
        </p:txBody>
      </p:sp>
      <p:sp>
        <p:nvSpPr>
          <p:cNvPr id="4" name="Slide Number Placeholder 5"/>
          <p:cNvSpPr>
            <a:spLocks noGrp="1"/>
          </p:cNvSpPr>
          <p:nvPr>
            <p:ph type="sldNum" sz="quarter" idx="12"/>
          </p:nvPr>
        </p:nvSpPr>
        <p:spPr>
          <a:xfrm>
            <a:off x="8586293" y="6475397"/>
            <a:ext cx="2844430" cy="373831"/>
          </a:xfrm>
          <a:prstGeom prst="rect">
            <a:avLst/>
          </a:prstGeom>
        </p:spPr>
        <p:txBody>
          <a:bodyPr/>
          <a:lstStyle>
            <a:lvl1pPr algn="ctr">
              <a:defRPr sz="1200" b="0">
                <a:solidFill>
                  <a:schemeClr val="bg2">
                    <a:lumMod val="50000"/>
                  </a:schemeClr>
                </a:solidFill>
              </a:defRPr>
            </a:lvl1pPr>
          </a:lstStyle>
          <a:p>
            <a:fld id="{A06859FE-66E9-4C28-8968-9D70F0C324BC}" type="slidenum">
              <a:rPr lang="en-US" smtClean="0"/>
              <a:pPr/>
              <a:t>‹#›</a:t>
            </a:fld>
            <a:endParaRPr lang="en-US"/>
          </a:p>
        </p:txBody>
      </p:sp>
    </p:spTree>
    <p:extLst>
      <p:ext uri="{BB962C8B-B14F-4D97-AF65-F5344CB8AC3E}">
        <p14:creationId xmlns:p14="http://schemas.microsoft.com/office/powerpoint/2010/main" val="3204369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Date Placeholder 3"/>
          <p:cNvSpPr>
            <a:spLocks noGrp="1"/>
          </p:cNvSpPr>
          <p:nvPr>
            <p:ph type="dt" sz="half" idx="14"/>
          </p:nvPr>
        </p:nvSpPr>
        <p:spPr>
          <a:xfrm>
            <a:off x="609521" y="6475395"/>
            <a:ext cx="2844430" cy="374915"/>
          </a:xfrm>
          <a:prstGeom prst="rect">
            <a:avLst/>
          </a:prstGeom>
        </p:spPr>
        <p:txBody>
          <a:bodyPr/>
          <a:lstStyle>
            <a:lvl1pPr eaLnBrk="1" hangingPunct="1">
              <a:defRPr b="0">
                <a:solidFill>
                  <a:prstClr val="black">
                    <a:tint val="75000"/>
                  </a:prstClr>
                </a:solidFill>
                <a:cs typeface="Arial" charset="0"/>
              </a:defRPr>
            </a:lvl1pPr>
          </a:lstStyle>
          <a:p>
            <a:fld id="{D56EC07A-E44E-436E-B4DD-10818963B1FF}" type="datetime1">
              <a:rPr lang="en-US" smtClean="0"/>
              <a:t>9/4/2018</a:t>
            </a:fld>
            <a:endParaRPr lang="en-US"/>
          </a:p>
        </p:txBody>
      </p:sp>
      <p:sp>
        <p:nvSpPr>
          <p:cNvPr id="4" name="Footer Placeholder 4"/>
          <p:cNvSpPr>
            <a:spLocks noGrp="1"/>
          </p:cNvSpPr>
          <p:nvPr>
            <p:ph type="ftr" sz="quarter" idx="15"/>
          </p:nvPr>
        </p:nvSpPr>
        <p:spPr>
          <a:xfrm>
            <a:off x="4165058" y="6475395"/>
            <a:ext cx="3860297" cy="374915"/>
          </a:xfrm>
          <a:prstGeom prst="rect">
            <a:avLst/>
          </a:prstGeom>
        </p:spPr>
        <p:txBody>
          <a:bodyPr/>
          <a:lstStyle>
            <a:lvl1pPr eaLnBrk="1" hangingPunct="1">
              <a:defRPr b="0">
                <a:solidFill>
                  <a:prstClr val="black">
                    <a:tint val="75000"/>
                  </a:prstClr>
                </a:solidFill>
                <a:cs typeface="Arial" charset="0"/>
              </a:defRPr>
            </a:lvl1pPr>
          </a:lstStyle>
          <a:p>
            <a:r>
              <a:rPr lang="en-US" smtClean="0"/>
              <a:t>IC3 – Key Applications</a:t>
            </a:r>
            <a:endParaRPr lang="en-US"/>
          </a:p>
        </p:txBody>
      </p:sp>
      <p:sp>
        <p:nvSpPr>
          <p:cNvPr id="5" name="Slide Number Placeholder 5"/>
          <p:cNvSpPr>
            <a:spLocks noGrp="1"/>
          </p:cNvSpPr>
          <p:nvPr>
            <p:ph type="sldNum" sz="quarter" idx="16"/>
          </p:nvPr>
        </p:nvSpPr>
        <p:spPr>
          <a:xfrm>
            <a:off x="8586293" y="6475395"/>
            <a:ext cx="2844430" cy="374915"/>
          </a:xfrm>
          <a:prstGeom prst="rect">
            <a:avLst/>
          </a:prstGeom>
        </p:spPr>
        <p:txBody>
          <a:bodyPr vert="horz" wrap="square" lIns="109774" tIns="54887" rIns="109774" bIns="54887" numCol="1" anchor="t" anchorCtr="0" compatLnSpc="1">
            <a:prstTxWarp prst="textNoShape">
              <a:avLst/>
            </a:prstTxWarp>
          </a:bodyPr>
          <a:lstStyle>
            <a:lvl1pPr eaLnBrk="1" hangingPunct="1">
              <a:defRPr b="0">
                <a:solidFill>
                  <a:srgbClr val="898989"/>
                </a:solidFill>
              </a:defRPr>
            </a:lvl1pPr>
          </a:lstStyle>
          <a:p>
            <a:fld id="{A06859FE-66E9-4C28-8968-9D70F0C324BC}" type="slidenum">
              <a:rPr lang="en-US" smtClean="0"/>
              <a:t>‹#›</a:t>
            </a:fld>
            <a:endParaRPr lang="en-US"/>
          </a:p>
        </p:txBody>
      </p:sp>
      <p:sp>
        <p:nvSpPr>
          <p:cNvPr id="10" name="Text Placeholder 9">
            <a:extLst>
              <a:ext uri="{FF2B5EF4-FFF2-40B4-BE49-F238E27FC236}">
                <a16:creationId xmlns="" xmlns:a16="http://schemas.microsoft.com/office/drawing/2014/main" id="{4AE02360-9339-4ED3-9A12-E20325368FE6}"/>
              </a:ext>
            </a:extLst>
          </p:cNvPr>
          <p:cNvSpPr>
            <a:spLocks noGrp="1"/>
          </p:cNvSpPr>
          <p:nvPr>
            <p:ph type="body" sz="quarter" idx="13"/>
          </p:nvPr>
        </p:nvSpPr>
        <p:spPr>
          <a:xfrm>
            <a:off x="609521" y="1103882"/>
            <a:ext cx="10971372" cy="5111460"/>
          </a:xfrm>
        </p:spPr>
        <p:txBody>
          <a:bodyPr/>
          <a:lstStyle>
            <a:lvl1pPr algn="just">
              <a:lnSpc>
                <a:spcPct val="120000"/>
              </a:lnSpc>
              <a:spcBef>
                <a:spcPts val="720"/>
              </a:spcBef>
              <a:spcAft>
                <a:spcPts val="720"/>
              </a:spcAft>
              <a:defRPr/>
            </a:lvl1pPr>
            <a:lvl2pPr algn="just">
              <a:lnSpc>
                <a:spcPct val="120000"/>
              </a:lnSpc>
              <a:spcBef>
                <a:spcPts val="720"/>
              </a:spcBef>
              <a:spcAft>
                <a:spcPts val="720"/>
              </a:spcAft>
              <a:defRPr/>
            </a:lvl2pPr>
            <a:lvl3pPr algn="just">
              <a:lnSpc>
                <a:spcPct val="120000"/>
              </a:lnSpc>
              <a:spcBef>
                <a:spcPts val="720"/>
              </a:spcBef>
              <a:spcAft>
                <a:spcPts val="720"/>
              </a:spcAft>
              <a:defRPr/>
            </a:lvl3pPr>
            <a:lvl4pPr algn="just">
              <a:lnSpc>
                <a:spcPct val="120000"/>
              </a:lnSpc>
              <a:spcBef>
                <a:spcPts val="720"/>
              </a:spcBef>
              <a:spcAft>
                <a:spcPts val="720"/>
              </a:spcAft>
              <a:defRPr/>
            </a:lvl4pPr>
            <a:lvl5pPr algn="just">
              <a:lnSpc>
                <a:spcPct val="120000"/>
              </a:lnSpc>
              <a:spcBef>
                <a:spcPts val="720"/>
              </a:spcBef>
              <a:spcAft>
                <a:spcPts val="72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7563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49123"/>
            <a:ext cx="9142810" cy="2444527"/>
          </a:xfrm>
        </p:spPr>
        <p:txBody>
          <a:bodyPr anchor="b"/>
          <a:lstStyle>
            <a:lvl1pPr algn="ctr">
              <a:defRPr sz="6000">
                <a:latin typeface="Times New Roman" pitchFamily="18" charset="0"/>
                <a:cs typeface="Times New Roman" pitchFamily="18" charset="0"/>
              </a:defRPr>
            </a:lvl1pPr>
          </a:lstStyle>
          <a:p>
            <a:r>
              <a:rPr lang="en-US"/>
              <a:t>Click to edit Master title style</a:t>
            </a:r>
          </a:p>
        </p:txBody>
      </p:sp>
      <p:sp>
        <p:nvSpPr>
          <p:cNvPr id="3" name="Subtitle 2"/>
          <p:cNvSpPr>
            <a:spLocks noGrp="1"/>
          </p:cNvSpPr>
          <p:nvPr>
            <p:ph type="subTitle" idx="1"/>
          </p:nvPr>
        </p:nvSpPr>
        <p:spPr>
          <a:xfrm>
            <a:off x="1523802" y="3687920"/>
            <a:ext cx="9142810" cy="1695240"/>
          </a:xfrm>
        </p:spPr>
        <p:txBody>
          <a:bodyPr/>
          <a:lstStyle>
            <a:lvl1pPr marL="0" indent="0" algn="ctr">
              <a:buNone/>
              <a:defRPr sz="2400"/>
            </a:lvl1pPr>
            <a:lvl2pPr marL="548869" indent="0" algn="ctr">
              <a:buNone/>
              <a:defRPr sz="2400"/>
            </a:lvl2pPr>
            <a:lvl3pPr marL="1097737" indent="0" algn="ctr">
              <a:buNone/>
              <a:defRPr sz="2200"/>
            </a:lvl3pPr>
            <a:lvl4pPr marL="1646606" indent="0" algn="ctr">
              <a:buNone/>
              <a:defRPr sz="1900"/>
            </a:lvl4pPr>
            <a:lvl5pPr marL="2195474" indent="0" algn="ctr">
              <a:buNone/>
              <a:defRPr sz="1900"/>
            </a:lvl5pPr>
            <a:lvl6pPr marL="2744343" indent="0" algn="ctr">
              <a:buNone/>
              <a:defRPr sz="1900"/>
            </a:lvl6pPr>
            <a:lvl7pPr marL="3293212" indent="0" algn="ctr">
              <a:buNone/>
              <a:defRPr sz="1900"/>
            </a:lvl7pPr>
            <a:lvl8pPr marL="3842080" indent="0" algn="ctr">
              <a:buNone/>
              <a:defRPr sz="1900"/>
            </a:lvl8pPr>
            <a:lvl9pPr marL="4390949"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034B20CB-127E-4575-AE2D-6DAC347BCC90}" type="datetime1">
              <a:rPr lang="en-US" smtClean="0"/>
              <a:t>9/4/2018</a:t>
            </a:fld>
            <a:endParaRPr lang="en-US"/>
          </a:p>
        </p:txBody>
      </p:sp>
      <p:sp>
        <p:nvSpPr>
          <p:cNvPr id="5" name="Footer Placeholder 4"/>
          <p:cNvSpPr>
            <a:spLocks noGrp="1"/>
          </p:cNvSpPr>
          <p:nvPr>
            <p:ph type="ftr" sz="quarter" idx="11"/>
          </p:nvPr>
        </p:nvSpPr>
        <p:spPr/>
        <p:txBody>
          <a:bodyPr/>
          <a:lstStyle/>
          <a:p>
            <a:r>
              <a:rPr lang="en-US" smtClean="0"/>
              <a:t>IC3 – Key Applications</a:t>
            </a:r>
            <a:endParaRPr lang="en-US"/>
          </a:p>
        </p:txBody>
      </p:sp>
      <p:sp>
        <p:nvSpPr>
          <p:cNvPr id="6" name="Slide Number Placeholder 5"/>
          <p:cNvSpPr>
            <a:spLocks noGrp="1"/>
          </p:cNvSpPr>
          <p:nvPr>
            <p:ph type="sldNum" sz="quarter" idx="12"/>
          </p:nvPr>
        </p:nvSpPr>
        <p:spPr/>
        <p:txBody>
          <a:bodyPr/>
          <a:lstStyle/>
          <a:p>
            <a:fld id="{A06859FE-66E9-4C28-8968-9D70F0C324BC}" type="slidenum">
              <a:rPr lang="en-US" smtClean="0"/>
              <a:t>‹#›</a:t>
            </a:fld>
            <a:endParaRPr lang="en-US"/>
          </a:p>
        </p:txBody>
      </p:sp>
    </p:spTree>
    <p:extLst>
      <p:ext uri="{BB962C8B-B14F-4D97-AF65-F5344CB8AC3E}">
        <p14:creationId xmlns:p14="http://schemas.microsoft.com/office/powerpoint/2010/main" val="28232072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96793" y="390084"/>
            <a:ext cx="10090449" cy="72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74" tIns="54887" rIns="109774" bIns="54887"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521" y="1638357"/>
            <a:ext cx="10971372" cy="463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74" tIns="54887" rIns="109774" bIns="54887"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259273" y="251218"/>
            <a:ext cx="1637519" cy="900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74" tIns="54887" rIns="109774" bIns="54887" rtlCol="0" anchor="ctr"/>
          <a:lstStyle/>
          <a:p>
            <a:pPr algn="ctr"/>
            <a:endParaRPr lang="en-US"/>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274" y="303992"/>
            <a:ext cx="1252648" cy="900343"/>
          </a:xfrm>
          <a:prstGeom prst="rect">
            <a:avLst/>
          </a:prstGeom>
        </p:spPr>
      </p:pic>
      <p:sp>
        <p:nvSpPr>
          <p:cNvPr id="7" name="Date Placeholder 3"/>
          <p:cNvSpPr>
            <a:spLocks noGrp="1"/>
          </p:cNvSpPr>
          <p:nvPr>
            <p:ph type="dt" sz="half" idx="2"/>
          </p:nvPr>
        </p:nvSpPr>
        <p:spPr>
          <a:xfrm>
            <a:off x="609521" y="6475398"/>
            <a:ext cx="2844430" cy="373831"/>
          </a:xfrm>
          <a:prstGeom prst="rect">
            <a:avLst/>
          </a:prstGeom>
        </p:spPr>
        <p:txBody>
          <a:bodyPr lIns="109774" tIns="54887" rIns="109774" bIns="54887"/>
          <a:lstStyle>
            <a:lvl1pPr algn="ctr">
              <a:defRPr sz="1200" b="0">
                <a:solidFill>
                  <a:schemeClr val="bg2">
                    <a:lumMod val="50000"/>
                  </a:schemeClr>
                </a:solidFill>
              </a:defRPr>
            </a:lvl1pPr>
          </a:lstStyle>
          <a:p>
            <a:fld id="{98FE9A7F-9051-4675-B521-B52578CB4A59}" type="datetime1">
              <a:rPr lang="en-US" smtClean="0"/>
              <a:t>9/4/2018</a:t>
            </a:fld>
            <a:endParaRPr lang="en-US"/>
          </a:p>
        </p:txBody>
      </p:sp>
      <p:sp>
        <p:nvSpPr>
          <p:cNvPr id="8" name="Footer Placeholder 4"/>
          <p:cNvSpPr>
            <a:spLocks noGrp="1"/>
          </p:cNvSpPr>
          <p:nvPr>
            <p:ph type="ftr" sz="quarter" idx="3"/>
          </p:nvPr>
        </p:nvSpPr>
        <p:spPr>
          <a:xfrm>
            <a:off x="4165058" y="6475398"/>
            <a:ext cx="3860297" cy="373831"/>
          </a:xfrm>
          <a:prstGeom prst="rect">
            <a:avLst/>
          </a:prstGeom>
        </p:spPr>
        <p:txBody>
          <a:bodyPr lIns="109774" tIns="54887" rIns="109774" bIns="54887"/>
          <a:lstStyle>
            <a:lvl1pPr algn="ctr">
              <a:defRPr sz="1200" b="0">
                <a:solidFill>
                  <a:schemeClr val="bg2">
                    <a:lumMod val="50000"/>
                  </a:schemeClr>
                </a:solidFill>
              </a:defRPr>
            </a:lvl1pPr>
          </a:lstStyle>
          <a:p>
            <a:r>
              <a:rPr lang="en-US" smtClean="0"/>
              <a:t>IC3 – Key Applications</a:t>
            </a:r>
            <a:endParaRPr lang="en-US"/>
          </a:p>
        </p:txBody>
      </p:sp>
      <p:sp>
        <p:nvSpPr>
          <p:cNvPr id="9" name="Slide Number Placeholder 5"/>
          <p:cNvSpPr>
            <a:spLocks noGrp="1"/>
          </p:cNvSpPr>
          <p:nvPr>
            <p:ph type="sldNum" sz="quarter" idx="4"/>
          </p:nvPr>
        </p:nvSpPr>
        <p:spPr>
          <a:xfrm>
            <a:off x="8520039" y="6475398"/>
            <a:ext cx="2844430" cy="373831"/>
          </a:xfrm>
          <a:prstGeom prst="rect">
            <a:avLst/>
          </a:prstGeom>
        </p:spPr>
        <p:txBody>
          <a:bodyPr lIns="109774" tIns="54887" rIns="109774" bIns="54887"/>
          <a:lstStyle>
            <a:lvl1pPr algn="ctr">
              <a:defRPr sz="1200" b="0">
                <a:solidFill>
                  <a:schemeClr val="bg2">
                    <a:lumMod val="50000"/>
                  </a:schemeClr>
                </a:solidFill>
              </a:defRPr>
            </a:lvl1pPr>
          </a:lstStyle>
          <a:p>
            <a:fld id="{A06859FE-66E9-4C28-8968-9D70F0C324BC}" type="slidenum">
              <a:rPr lang="en-US" smtClean="0"/>
              <a:pPr/>
              <a:t>‹#›</a:t>
            </a:fld>
            <a:endParaRPr lang="en-US"/>
          </a:p>
        </p:txBody>
      </p:sp>
    </p:spTree>
    <p:extLst>
      <p:ext uri="{BB962C8B-B14F-4D97-AF65-F5344CB8AC3E}">
        <p14:creationId xmlns:p14="http://schemas.microsoft.com/office/powerpoint/2010/main" val="3179811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p:txStyles>
    <p:titleStyle>
      <a:lvl1pPr algn="ctr" rtl="0" eaLnBrk="1" fontAlgn="base" hangingPunct="1">
        <a:spcBef>
          <a:spcPct val="0"/>
        </a:spcBef>
        <a:spcAft>
          <a:spcPct val="0"/>
        </a:spcAft>
        <a:defRPr sz="3200" b="1" kern="1200">
          <a:solidFill>
            <a:schemeClr val="tx1"/>
          </a:solidFill>
          <a:latin typeface="Verdana" panose="020B0604030504040204" pitchFamily="34" charset="0"/>
          <a:ea typeface="Verdana" panose="020B0604030504040204" pitchFamily="34" charset="0"/>
          <a:cs typeface="Times New Roman" panose="02020603050405020304" pitchFamily="18" charset="0"/>
        </a:defRPr>
      </a:lvl1pPr>
      <a:lvl2pPr algn="l" rtl="0" eaLnBrk="1" fontAlgn="base" hangingPunct="1">
        <a:spcBef>
          <a:spcPct val="0"/>
        </a:spcBef>
        <a:spcAft>
          <a:spcPct val="0"/>
        </a:spcAft>
        <a:defRPr sz="3700">
          <a:solidFill>
            <a:srgbClr val="595959"/>
          </a:solidFill>
          <a:latin typeface="Calibri" pitchFamily="34" charset="0"/>
        </a:defRPr>
      </a:lvl2pPr>
      <a:lvl3pPr algn="l" rtl="0" eaLnBrk="1" fontAlgn="base" hangingPunct="1">
        <a:spcBef>
          <a:spcPct val="0"/>
        </a:spcBef>
        <a:spcAft>
          <a:spcPct val="0"/>
        </a:spcAft>
        <a:defRPr sz="3700">
          <a:solidFill>
            <a:srgbClr val="595959"/>
          </a:solidFill>
          <a:latin typeface="Calibri" pitchFamily="34" charset="0"/>
        </a:defRPr>
      </a:lvl3pPr>
      <a:lvl4pPr algn="l" rtl="0" eaLnBrk="1" fontAlgn="base" hangingPunct="1">
        <a:spcBef>
          <a:spcPct val="0"/>
        </a:spcBef>
        <a:spcAft>
          <a:spcPct val="0"/>
        </a:spcAft>
        <a:defRPr sz="3700">
          <a:solidFill>
            <a:srgbClr val="595959"/>
          </a:solidFill>
          <a:latin typeface="Calibri" pitchFamily="34" charset="0"/>
        </a:defRPr>
      </a:lvl4pPr>
      <a:lvl5pPr algn="l" rtl="0" eaLnBrk="1" fontAlgn="base" hangingPunct="1">
        <a:spcBef>
          <a:spcPct val="0"/>
        </a:spcBef>
        <a:spcAft>
          <a:spcPct val="0"/>
        </a:spcAft>
        <a:defRPr sz="3700">
          <a:solidFill>
            <a:srgbClr val="595959"/>
          </a:solidFill>
          <a:latin typeface="Calibri" pitchFamily="34" charset="0"/>
        </a:defRPr>
      </a:lvl5pPr>
      <a:lvl6pPr marL="731807" algn="l" rtl="0" eaLnBrk="1" fontAlgn="base" hangingPunct="1">
        <a:spcBef>
          <a:spcPct val="0"/>
        </a:spcBef>
        <a:spcAft>
          <a:spcPct val="0"/>
        </a:spcAft>
        <a:defRPr sz="3700">
          <a:solidFill>
            <a:srgbClr val="595959"/>
          </a:solidFill>
          <a:latin typeface="Calibri" pitchFamily="34" charset="0"/>
        </a:defRPr>
      </a:lvl6pPr>
      <a:lvl7pPr marL="1463614" algn="l" rtl="0" eaLnBrk="1" fontAlgn="base" hangingPunct="1">
        <a:spcBef>
          <a:spcPct val="0"/>
        </a:spcBef>
        <a:spcAft>
          <a:spcPct val="0"/>
        </a:spcAft>
        <a:defRPr sz="3700">
          <a:solidFill>
            <a:srgbClr val="595959"/>
          </a:solidFill>
          <a:latin typeface="Calibri" pitchFamily="34" charset="0"/>
        </a:defRPr>
      </a:lvl7pPr>
      <a:lvl8pPr marL="2195419" algn="l" rtl="0" eaLnBrk="1" fontAlgn="base" hangingPunct="1">
        <a:spcBef>
          <a:spcPct val="0"/>
        </a:spcBef>
        <a:spcAft>
          <a:spcPct val="0"/>
        </a:spcAft>
        <a:defRPr sz="3700">
          <a:solidFill>
            <a:srgbClr val="595959"/>
          </a:solidFill>
          <a:latin typeface="Calibri" pitchFamily="34" charset="0"/>
        </a:defRPr>
      </a:lvl8pPr>
      <a:lvl9pPr marL="2927226" algn="l" rtl="0" eaLnBrk="1" fontAlgn="base" hangingPunct="1">
        <a:spcBef>
          <a:spcPct val="0"/>
        </a:spcBef>
        <a:spcAft>
          <a:spcPct val="0"/>
        </a:spcAft>
        <a:defRPr sz="3700">
          <a:solidFill>
            <a:srgbClr val="595959"/>
          </a:solidFill>
          <a:latin typeface="Calibri" pitchFamily="34" charset="0"/>
        </a:defRPr>
      </a:lvl9pPr>
    </p:titleStyle>
    <p:bodyStyle>
      <a:lvl1pPr marL="548855" indent="-548855" algn="l" rtl="0" eaLnBrk="1" fontAlgn="base" hangingPunct="1">
        <a:spcBef>
          <a:spcPct val="20000"/>
        </a:spcBef>
        <a:spcAft>
          <a:spcPct val="0"/>
        </a:spcAft>
        <a:buFont typeface="Wingdings" panose="05000000000000000000" pitchFamily="2" charset="2"/>
        <a:buChar char="Ø"/>
        <a:defRPr sz="2800" kern="1200">
          <a:solidFill>
            <a:schemeClr val="tx1"/>
          </a:solidFill>
          <a:latin typeface="Times New Roman" panose="02020603050405020304" pitchFamily="18" charset="0"/>
          <a:ea typeface="+mn-ea"/>
          <a:cs typeface="Times New Roman" panose="02020603050405020304" pitchFamily="18" charset="0"/>
        </a:defRPr>
      </a:lvl1pPr>
      <a:lvl2pPr marL="1189185" indent="-457378" algn="l" rtl="0" eaLnBrk="1" fontAlgn="base" hangingPunct="1">
        <a:spcBef>
          <a:spcPct val="20000"/>
        </a:spcBef>
        <a:spcAft>
          <a:spcPct val="0"/>
        </a:spcAft>
        <a:buFont typeface="Wingdings" panose="05000000000000000000" pitchFamily="2"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1829516" indent="-365903"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2561323" indent="-365903"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3293129" indent="-36590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4024936" indent="-365903" algn="l" defTabSz="146361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6742" indent="-365903" algn="l" defTabSz="146361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8549" indent="-365903" algn="l" defTabSz="146361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20355" indent="-365903" algn="l" defTabSz="146361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614" rtl="0" eaLnBrk="1" latinLnBrk="0" hangingPunct="1">
        <a:defRPr sz="2900" kern="1200">
          <a:solidFill>
            <a:schemeClr val="tx1"/>
          </a:solidFill>
          <a:latin typeface="+mn-lt"/>
          <a:ea typeface="+mn-ea"/>
          <a:cs typeface="+mn-cs"/>
        </a:defRPr>
      </a:lvl1pPr>
      <a:lvl2pPr marL="731807" algn="l" defTabSz="1463614" rtl="0" eaLnBrk="1" latinLnBrk="0" hangingPunct="1">
        <a:defRPr sz="2900" kern="1200">
          <a:solidFill>
            <a:schemeClr val="tx1"/>
          </a:solidFill>
          <a:latin typeface="+mn-lt"/>
          <a:ea typeface="+mn-ea"/>
          <a:cs typeface="+mn-cs"/>
        </a:defRPr>
      </a:lvl2pPr>
      <a:lvl3pPr marL="1463614" algn="l" defTabSz="1463614" rtl="0" eaLnBrk="1" latinLnBrk="0" hangingPunct="1">
        <a:defRPr sz="2900" kern="1200">
          <a:solidFill>
            <a:schemeClr val="tx1"/>
          </a:solidFill>
          <a:latin typeface="+mn-lt"/>
          <a:ea typeface="+mn-ea"/>
          <a:cs typeface="+mn-cs"/>
        </a:defRPr>
      </a:lvl3pPr>
      <a:lvl4pPr marL="2195419" algn="l" defTabSz="1463614" rtl="0" eaLnBrk="1" latinLnBrk="0" hangingPunct="1">
        <a:defRPr sz="2900" kern="1200">
          <a:solidFill>
            <a:schemeClr val="tx1"/>
          </a:solidFill>
          <a:latin typeface="+mn-lt"/>
          <a:ea typeface="+mn-ea"/>
          <a:cs typeface="+mn-cs"/>
        </a:defRPr>
      </a:lvl4pPr>
      <a:lvl5pPr marL="2927226" algn="l" defTabSz="1463614" rtl="0" eaLnBrk="1" latinLnBrk="0" hangingPunct="1">
        <a:defRPr sz="2900" kern="1200">
          <a:solidFill>
            <a:schemeClr val="tx1"/>
          </a:solidFill>
          <a:latin typeface="+mn-lt"/>
          <a:ea typeface="+mn-ea"/>
          <a:cs typeface="+mn-cs"/>
        </a:defRPr>
      </a:lvl5pPr>
      <a:lvl6pPr marL="3659033" algn="l" defTabSz="1463614" rtl="0" eaLnBrk="1" latinLnBrk="0" hangingPunct="1">
        <a:defRPr sz="2900" kern="1200">
          <a:solidFill>
            <a:schemeClr val="tx1"/>
          </a:solidFill>
          <a:latin typeface="+mn-lt"/>
          <a:ea typeface="+mn-ea"/>
          <a:cs typeface="+mn-cs"/>
        </a:defRPr>
      </a:lvl6pPr>
      <a:lvl7pPr marL="4390840" algn="l" defTabSz="1463614" rtl="0" eaLnBrk="1" latinLnBrk="0" hangingPunct="1">
        <a:defRPr sz="2900" kern="1200">
          <a:solidFill>
            <a:schemeClr val="tx1"/>
          </a:solidFill>
          <a:latin typeface="+mn-lt"/>
          <a:ea typeface="+mn-ea"/>
          <a:cs typeface="+mn-cs"/>
        </a:defRPr>
      </a:lvl7pPr>
      <a:lvl8pPr marL="5122645" algn="l" defTabSz="1463614" rtl="0" eaLnBrk="1" latinLnBrk="0" hangingPunct="1">
        <a:defRPr sz="2900" kern="1200">
          <a:solidFill>
            <a:schemeClr val="tx1"/>
          </a:solidFill>
          <a:latin typeface="+mn-lt"/>
          <a:ea typeface="+mn-ea"/>
          <a:cs typeface="+mn-cs"/>
        </a:defRPr>
      </a:lvl8pPr>
      <a:lvl9pPr marL="5854452" algn="l" defTabSz="146361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7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24329" y="5405128"/>
            <a:ext cx="7945108" cy="936202"/>
          </a:xfrm>
        </p:spPr>
        <p:txBody>
          <a:bodyPr/>
          <a:lstStyle/>
          <a:p>
            <a:pPr algn="l"/>
            <a:r>
              <a:rPr lang="en-US"/>
              <a:t>Bài 9</a:t>
            </a:r>
            <a:r>
              <a:rPr lang="en-US" smtClean="0"/>
              <a:t>: Microsoft Excel</a:t>
            </a:r>
            <a:endParaRPr lang="en-US" dirty="0"/>
          </a:p>
        </p:txBody>
      </p:sp>
      <p:sp>
        <p:nvSpPr>
          <p:cNvPr id="4" name="Title 3"/>
          <p:cNvSpPr>
            <a:spLocks noGrp="1"/>
          </p:cNvSpPr>
          <p:nvPr>
            <p:ph type="ctrTitle"/>
          </p:nvPr>
        </p:nvSpPr>
        <p:spPr>
          <a:xfrm>
            <a:off x="2607394" y="4070613"/>
            <a:ext cx="8461740" cy="1334515"/>
          </a:xfrm>
        </p:spPr>
        <p:txBody>
          <a:bodyPr/>
          <a:lstStyle/>
          <a:p>
            <a:r>
              <a:rPr lang="en-US" smtClean="0">
                <a:latin typeface="Verdana" panose="020B0604030504040204" pitchFamily="34" charset="0"/>
                <a:ea typeface="Verdana" panose="020B0604030504040204" pitchFamily="34" charset="0"/>
              </a:rPr>
              <a:t>CÁC ỨNG DỤNG CHỦ CHỐT</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4043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CA"/>
              <a:t>Nhập </a:t>
            </a:r>
            <a:r>
              <a:rPr lang="en-US" smtClean="0"/>
              <a:t>các số hoặc ngày </a:t>
            </a:r>
            <a:r>
              <a:rPr lang="en-US"/>
              <a:t>tháng</a:t>
            </a:r>
          </a:p>
          <a:p>
            <a:pPr lvl="1"/>
            <a:r>
              <a:rPr lang="en-CA"/>
              <a:t>Số là các giá trị hằng số mặc định được căn lề phải trong ô</a:t>
            </a:r>
            <a:endParaRPr lang="en-US"/>
          </a:p>
          <a:p>
            <a:pPr lvl="1"/>
            <a:r>
              <a:rPr lang="en-CA"/>
              <a:t>Nếu </a:t>
            </a:r>
            <a:r>
              <a:rPr lang="en-CA" smtClean="0"/>
              <a:t>nhập </a:t>
            </a:r>
            <a:r>
              <a:rPr lang="en-CA"/>
              <a:t>các ký tự khác với các chữ số, Excel xử lý toàn bộ dữ liệu nhập vào ô đó là nhãn</a:t>
            </a:r>
            <a:endParaRPr lang="en-US"/>
          </a:p>
          <a:p>
            <a:pPr lvl="1"/>
            <a:r>
              <a:rPr lang="en-CA"/>
              <a:t>Excel hiển thị các giá trị không có định dạng</a:t>
            </a:r>
            <a:endParaRPr lang="en-US"/>
          </a:p>
          <a:p>
            <a:pPr marL="0" indent="0">
              <a:buNone/>
            </a:pPr>
            <a:endParaRPr lang="vi-VN"/>
          </a:p>
        </p:txBody>
      </p:sp>
      <p:sp>
        <p:nvSpPr>
          <p:cNvPr id="4" name="Date Placeholder 3"/>
          <p:cNvSpPr>
            <a:spLocks noGrp="1"/>
          </p:cNvSpPr>
          <p:nvPr>
            <p:ph type="dt" sz="half" idx="14"/>
          </p:nvPr>
        </p:nvSpPr>
        <p:spPr/>
        <p:txBody>
          <a:bodyPr/>
          <a:lstStyle/>
          <a:p>
            <a:fld id="{26266994-2D05-475E-812B-8A962E82A5F5}"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10</a:t>
            </a:fld>
            <a:endParaRPr lang="en-US"/>
          </a:p>
        </p:txBody>
      </p:sp>
    </p:spTree>
    <p:extLst>
      <p:ext uri="{BB962C8B-B14F-4D97-AF65-F5344CB8AC3E}">
        <p14:creationId xmlns:p14="http://schemas.microsoft.com/office/powerpoint/2010/main" val="2752591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CA"/>
              <a:t>Nhập </a:t>
            </a:r>
            <a:r>
              <a:rPr lang="en-US" smtClean="0"/>
              <a:t>các số hoặc ngày </a:t>
            </a:r>
            <a:r>
              <a:rPr lang="en-US"/>
              <a:t>tháng</a:t>
            </a:r>
          </a:p>
          <a:p>
            <a:pPr lvl="1"/>
            <a:r>
              <a:rPr lang="en-CA"/>
              <a:t>Khi </a:t>
            </a:r>
            <a:r>
              <a:rPr lang="en-CA" smtClean="0"/>
              <a:t>nhập </a:t>
            </a:r>
            <a:r>
              <a:rPr lang="en-CA"/>
              <a:t>các giá trị ngày tháng, nhập ở dạng số </a:t>
            </a:r>
            <a:endParaRPr lang="en-US"/>
          </a:p>
          <a:p>
            <a:pPr lvl="2"/>
            <a:r>
              <a:rPr lang="en-CA"/>
              <a:t>Mặc định các giá trị ngày tháng là m-d-yy</a:t>
            </a:r>
            <a:endParaRPr lang="en-US"/>
          </a:p>
          <a:p>
            <a:pPr lvl="2"/>
            <a:r>
              <a:rPr lang="en-CA" smtClean="0"/>
              <a:t>Nếu </a:t>
            </a:r>
            <a:r>
              <a:rPr lang="en-CA"/>
              <a:t>Excel không thể hiểu được giá trị ngày tháng, </a:t>
            </a:r>
            <a:endParaRPr lang="en-CA" smtClean="0"/>
          </a:p>
          <a:p>
            <a:pPr marL="1463613" lvl="2" indent="0">
              <a:buNone/>
            </a:pPr>
            <a:r>
              <a:rPr lang="en-CA" smtClean="0"/>
              <a:t>nó </a:t>
            </a:r>
            <a:r>
              <a:rPr lang="en-CA"/>
              <a:t>sẽ hiển thị giá trị ở dạng văn </a:t>
            </a:r>
            <a:r>
              <a:rPr lang="en-CA" smtClean="0"/>
              <a:t>bản</a:t>
            </a:r>
          </a:p>
          <a:p>
            <a:pPr lvl="2">
              <a:buFont typeface="Wingdings"/>
              <a:buChar char="à"/>
            </a:pPr>
            <a:r>
              <a:rPr lang="en-US" smtClean="0">
                <a:sym typeface="Wingdings" pitchFamily="2" charset="2"/>
              </a:rPr>
              <a:t>có vấn đề </a:t>
            </a:r>
            <a:r>
              <a:rPr lang="en-CA" smtClean="0"/>
              <a:t>trong công thức nếu sử dụng dữ liệu </a:t>
            </a:r>
          </a:p>
          <a:p>
            <a:pPr marL="1463613" lvl="2" indent="0">
              <a:buNone/>
            </a:pPr>
            <a:r>
              <a:rPr lang="en-CA" smtClean="0"/>
              <a:t>các ô này</a:t>
            </a:r>
            <a:endParaRPr lang="en-US" smtClean="0"/>
          </a:p>
          <a:p>
            <a:pPr marL="0" indent="0">
              <a:buNone/>
            </a:pPr>
            <a:endParaRPr lang="vi-VN"/>
          </a:p>
        </p:txBody>
      </p:sp>
      <p:sp>
        <p:nvSpPr>
          <p:cNvPr id="4" name="Date Placeholder 3"/>
          <p:cNvSpPr>
            <a:spLocks noGrp="1"/>
          </p:cNvSpPr>
          <p:nvPr>
            <p:ph type="dt" sz="half" idx="14"/>
          </p:nvPr>
        </p:nvSpPr>
        <p:spPr/>
        <p:txBody>
          <a:bodyPr/>
          <a:lstStyle/>
          <a:p>
            <a:fld id="{7D3B44DF-C20F-46FB-B1CD-720BF98C21A7}"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11</a:t>
            </a:fld>
            <a:endParaRPr lang="en-US"/>
          </a:p>
        </p:txBody>
      </p:sp>
      <p:grpSp>
        <p:nvGrpSpPr>
          <p:cNvPr id="10" name="Group 9"/>
          <p:cNvGrpSpPr/>
          <p:nvPr/>
        </p:nvGrpSpPr>
        <p:grpSpPr>
          <a:xfrm>
            <a:off x="8655193" y="2177144"/>
            <a:ext cx="3096007" cy="3614738"/>
            <a:chOff x="8655193" y="2177144"/>
            <a:chExt cx="3096007" cy="3614738"/>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193" y="2177144"/>
              <a:ext cx="3096007"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853714" y="2177144"/>
              <a:ext cx="478972" cy="1306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8655193" y="2409371"/>
              <a:ext cx="938750" cy="1886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10043886" y="2757714"/>
              <a:ext cx="348343" cy="1886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493813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r>
              <a:rPr lang="en-US"/>
              <a:t>Di chuyển xung quanh trang tính </a:t>
            </a:r>
          </a:p>
          <a:p>
            <a:endParaRPr lang="vi-VN"/>
          </a:p>
        </p:txBody>
      </p:sp>
      <p:sp>
        <p:nvSpPr>
          <p:cNvPr id="4" name="Date Placeholder 3"/>
          <p:cNvSpPr>
            <a:spLocks noGrp="1"/>
          </p:cNvSpPr>
          <p:nvPr>
            <p:ph type="dt" sz="half" idx="14"/>
          </p:nvPr>
        </p:nvSpPr>
        <p:spPr/>
        <p:txBody>
          <a:bodyPr/>
          <a:lstStyle/>
          <a:p>
            <a:fld id="{071F1B66-69F1-4AD5-BBFC-4F6063BD69A6}"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036070260"/>
              </p:ext>
            </p:extLst>
          </p:nvPr>
        </p:nvGraphicFramePr>
        <p:xfrm>
          <a:off x="1277256" y="2102758"/>
          <a:ext cx="10087429" cy="3943750"/>
        </p:xfrm>
        <a:graphic>
          <a:graphicData uri="http://schemas.openxmlformats.org/drawingml/2006/table">
            <a:tbl>
              <a:tblPr firstRow="1" firstCol="1" bandRow="1">
                <a:tableStyleId>{2D5ABB26-0587-4C30-8999-92F81FD0307C}</a:tableStyleId>
              </a:tblPr>
              <a:tblGrid>
                <a:gridCol w="2699658"/>
                <a:gridCol w="7387771"/>
              </a:tblGrid>
              <a:tr h="772936">
                <a:tc>
                  <a:txBody>
                    <a:bodyPr/>
                    <a:lstStyle/>
                    <a:p>
                      <a:pPr algn="l">
                        <a:lnSpc>
                          <a:spcPct val="115000"/>
                        </a:lnSpc>
                        <a:spcBef>
                          <a:spcPts val="200"/>
                        </a:spcBef>
                        <a:spcAft>
                          <a:spcPts val="200"/>
                        </a:spcAft>
                        <a:tabLst>
                          <a:tab pos="228600" algn="l"/>
                        </a:tabLst>
                      </a:pPr>
                      <a:r>
                        <a:rPr lang="en-US" sz="2000" b="1">
                          <a:effectLst/>
                          <a:latin typeface="Times New Roman" pitchFamily="18" charset="0"/>
                          <a:cs typeface="Times New Roman" pitchFamily="18" charset="0"/>
                        </a:rPr>
                        <a:t>Scroll </a:t>
                      </a:r>
                      <a:r>
                        <a:rPr lang="en-US" sz="2000" b="1" smtClean="0">
                          <a:effectLst/>
                          <a:latin typeface="Times New Roman" pitchFamily="18" charset="0"/>
                          <a:cs typeface="Times New Roman" pitchFamily="18" charset="0"/>
                        </a:rPr>
                        <a:t>Bars</a:t>
                      </a:r>
                    </a:p>
                    <a:p>
                      <a:pPr algn="l">
                        <a:lnSpc>
                          <a:spcPct val="115000"/>
                        </a:lnSpc>
                        <a:spcBef>
                          <a:spcPts val="200"/>
                        </a:spcBef>
                        <a:spcAft>
                          <a:spcPts val="200"/>
                        </a:spcAft>
                        <a:tabLst>
                          <a:tab pos="228600" algn="l"/>
                        </a:tabLst>
                      </a:pPr>
                      <a:r>
                        <a:rPr lang="en-US" sz="2000" b="1" smtClean="0">
                          <a:effectLst/>
                          <a:latin typeface="Times New Roman" pitchFamily="18" charset="0"/>
                          <a:ea typeface="Times New Roman"/>
                          <a:cs typeface="Times New Roman" pitchFamily="18" charset="0"/>
                        </a:rPr>
                        <a:t>(Các</a:t>
                      </a:r>
                      <a:r>
                        <a:rPr lang="en-US" sz="2000" b="1" baseline="0" smtClean="0">
                          <a:effectLst/>
                          <a:latin typeface="Times New Roman" pitchFamily="18" charset="0"/>
                          <a:ea typeface="Times New Roman"/>
                          <a:cs typeface="Times New Roman" pitchFamily="18" charset="0"/>
                        </a:rPr>
                        <a:t> thanh cuộn)</a:t>
                      </a: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Nhấp chuột vào các mũi tên ở phía cuối để di chuyển đến một dòng hoặc một cột tại một thời điểm. Nhấp chuột và kéo hộp cuộn để hiển thị vị trí khác trong trang tính.</a:t>
                      </a:r>
                      <a:endParaRPr lang="vi-VN" sz="20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355">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Left, Right, Up, Down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Nhấn các phím chỉ hướng để di chuyển đến một ô tại một thời điểm.</a:t>
                      </a:r>
                      <a:endParaRPr lang="vi-VN" sz="20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787">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Home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Di chuyển đến cột A trong dòng hiện tại.</a:t>
                      </a:r>
                      <a:endParaRPr lang="vi-VN" sz="20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176">
                <a:tc>
                  <a:txBody>
                    <a:bodyPr/>
                    <a:lstStyle/>
                    <a:p>
                      <a:pPr>
                        <a:lnSpc>
                          <a:spcPct val="115000"/>
                        </a:lnSpc>
                        <a:spcBef>
                          <a:spcPts val="200"/>
                        </a:spcBef>
                        <a:spcAft>
                          <a:spcPts val="200"/>
                        </a:spcAft>
                        <a:tabLst>
                          <a:tab pos="228600" algn="l"/>
                        </a:tabLst>
                      </a:pPr>
                      <a:r>
                        <a:rPr lang="en-US" sz="2000" b="1" dirty="0">
                          <a:effectLst/>
                          <a:latin typeface="Times New Roman" pitchFamily="18" charset="0"/>
                          <a:cs typeface="Times New Roman" pitchFamily="18" charset="0"/>
                        </a:rPr>
                        <a:t>CTRL+ HOME</a:t>
                      </a: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000" dirty="0">
                          <a:effectLst/>
                          <a:latin typeface="Times New Roman" pitchFamily="18" charset="0"/>
                          <a:ea typeface="Times New Roman" panose="02020603050405020304" pitchFamily="18" charset="0"/>
                          <a:cs typeface="Times New Roman" pitchFamily="18" charset="0"/>
                        </a:rPr>
                        <a:t>Di </a:t>
                      </a:r>
                      <a:r>
                        <a:rPr lang="en-US" sz="2000" dirty="0" err="1">
                          <a:effectLst/>
                          <a:latin typeface="Times New Roman" pitchFamily="18" charset="0"/>
                          <a:ea typeface="Times New Roman" panose="02020603050405020304" pitchFamily="18" charset="0"/>
                          <a:cs typeface="Times New Roman" pitchFamily="18" charset="0"/>
                        </a:rPr>
                        <a:t>chuyển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tới</a:t>
                      </a:r>
                      <a:r>
                        <a:rPr lang="en-US" sz="2000" dirty="0">
                          <a:effectLst/>
                          <a:latin typeface="Times New Roman" pitchFamily="18" charset="0"/>
                          <a:ea typeface="Times New Roman" panose="02020603050405020304" pitchFamily="18" charset="0"/>
                          <a:cs typeface="Times New Roman" pitchFamily="18" charset="0"/>
                        </a:rPr>
                        <a:t> ô </a:t>
                      </a:r>
                      <a:r>
                        <a:rPr lang="en-US" sz="2000" b="1" dirty="0">
                          <a:effectLst/>
                          <a:latin typeface="Times New Roman" pitchFamily="18" charset="0"/>
                          <a:ea typeface="Times New Roman" panose="02020603050405020304" pitchFamily="18" charset="0"/>
                          <a:cs typeface="Times New Roman" pitchFamily="18" charset="0"/>
                        </a:rPr>
                        <a:t>A1</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642">
                <a:tc>
                  <a:txBody>
                    <a:bodyPr/>
                    <a:lstStyle/>
                    <a:p>
                      <a:pPr>
                        <a:lnSpc>
                          <a:spcPct val="115000"/>
                        </a:lnSpc>
                        <a:spcBef>
                          <a:spcPts val="200"/>
                        </a:spcBef>
                        <a:spcAft>
                          <a:spcPts val="200"/>
                        </a:spcAft>
                        <a:tabLst>
                          <a:tab pos="228600" algn="l"/>
                        </a:tabLst>
                      </a:pPr>
                      <a:r>
                        <a:rPr lang="en-US" sz="2000" b="1" dirty="0">
                          <a:effectLst/>
                          <a:latin typeface="Times New Roman" pitchFamily="18" charset="0"/>
                          <a:cs typeface="Times New Roman" pitchFamily="18" charset="0"/>
                        </a:rPr>
                        <a:t>CTRL+END</a:t>
                      </a: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Di chuyển tới ô cuối cùng có dữ liệu trong bản báo </a:t>
                      </a:r>
                      <a:r>
                        <a:rPr lang="en-US" sz="2000" smtClean="0">
                          <a:effectLst/>
                          <a:latin typeface="Times New Roman" pitchFamily="18" charset="0"/>
                          <a:ea typeface="Times New Roman" panose="02020603050405020304" pitchFamily="18" charset="0"/>
                          <a:cs typeface="Times New Roman" pitchFamily="18" charset="0"/>
                        </a:rPr>
                        <a:t>cáo.</a:t>
                      </a:r>
                      <a:endParaRPr lang="vi-VN" sz="20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1230">
                <a:tc>
                  <a:txBody>
                    <a:bodyPr/>
                    <a:lstStyle/>
                    <a:p>
                      <a:pPr>
                        <a:lnSpc>
                          <a:spcPct val="115000"/>
                        </a:lnSpc>
                        <a:spcBef>
                          <a:spcPts val="200"/>
                        </a:spcBef>
                        <a:spcAft>
                          <a:spcPts val="200"/>
                        </a:spcAft>
                        <a:tabLst>
                          <a:tab pos="228600" algn="l"/>
                        </a:tabLst>
                      </a:pPr>
                      <a:r>
                        <a:rPr lang="en-US" sz="2000" b="1" dirty="0">
                          <a:effectLst/>
                          <a:latin typeface="Times New Roman" pitchFamily="18" charset="0"/>
                          <a:cs typeface="Times New Roman" pitchFamily="18" charset="0"/>
                        </a:rPr>
                        <a:t>CTRL+G or F5 </a:t>
                      </a:r>
                      <a:endParaRPr lang="en-US" sz="2000" b="1"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000" dirty="0" err="1">
                          <a:effectLst/>
                          <a:latin typeface="Times New Roman" pitchFamily="18" charset="0"/>
                          <a:ea typeface="Times New Roman" panose="02020603050405020304" pitchFamily="18" charset="0"/>
                          <a:cs typeface="Times New Roman" pitchFamily="18" charset="0"/>
                        </a:rPr>
                        <a:t>Hiển</a:t>
                      </a:r>
                      <a:r>
                        <a:rPr lang="en-US" sz="2000" dirty="0">
                          <a:effectLst/>
                          <a:latin typeface="Times New Roman" pitchFamily="18" charset="0"/>
                          <a:ea typeface="Times New Roman" panose="02020603050405020304" pitchFamily="18" charset="0"/>
                          <a:cs typeface="Times New Roman" pitchFamily="18" charset="0"/>
                        </a:rPr>
                        <a:t> thị </a:t>
                      </a:r>
                      <a:r>
                        <a:rPr lang="en-US" sz="2000" dirty="0" err="1">
                          <a:effectLst/>
                          <a:latin typeface="Times New Roman" pitchFamily="18" charset="0"/>
                          <a:ea typeface="Times New Roman" panose="02020603050405020304" pitchFamily="18" charset="0"/>
                          <a:cs typeface="Times New Roman" pitchFamily="18" charset="0"/>
                        </a:rPr>
                        <a:t>hộp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thoại</a:t>
                      </a:r>
                      <a:r>
                        <a:rPr lang="en-US" sz="2000" dirty="0">
                          <a:effectLst/>
                          <a:latin typeface="Times New Roman" pitchFamily="18" charset="0"/>
                          <a:ea typeface="Times New Roman" panose="02020603050405020304" pitchFamily="18" charset="0"/>
                          <a:cs typeface="Times New Roman" pitchFamily="18" charset="0"/>
                        </a:rPr>
                        <a:t> Go To </a:t>
                      </a:r>
                      <a:r>
                        <a:rPr lang="en-US" sz="2000" dirty="0" err="1">
                          <a:effectLst/>
                          <a:latin typeface="Times New Roman" pitchFamily="18" charset="0"/>
                          <a:ea typeface="Times New Roman" panose="02020603050405020304" pitchFamily="18" charset="0"/>
                          <a:cs typeface="Times New Roman" pitchFamily="18" charset="0"/>
                        </a:rPr>
                        <a:t>để</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cho</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phép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bạn</a:t>
                      </a:r>
                      <a:r>
                        <a:rPr lang="en-US" sz="2000" dirty="0">
                          <a:effectLst/>
                          <a:latin typeface="Times New Roman" pitchFamily="18" charset="0"/>
                          <a:ea typeface="Times New Roman" panose="02020603050405020304" pitchFamily="18" charset="0"/>
                          <a:cs typeface="Times New Roman" pitchFamily="18" charset="0"/>
                        </a:rPr>
                        <a:t> di </a:t>
                      </a:r>
                      <a:r>
                        <a:rPr lang="en-US" sz="2000" dirty="0" err="1">
                          <a:effectLst/>
                          <a:latin typeface="Times New Roman" pitchFamily="18" charset="0"/>
                          <a:ea typeface="Times New Roman" panose="02020603050405020304" pitchFamily="18" charset="0"/>
                          <a:cs typeface="Times New Roman" pitchFamily="18" charset="0"/>
                        </a:rPr>
                        <a:t>chuyển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nhanh</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chóng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đến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địa</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chỉ</a:t>
                      </a:r>
                      <a:r>
                        <a:rPr lang="en-US" sz="2000" dirty="0">
                          <a:effectLst/>
                          <a:latin typeface="Times New Roman" pitchFamily="18" charset="0"/>
                          <a:ea typeface="Times New Roman" panose="02020603050405020304" pitchFamily="18" charset="0"/>
                          <a:cs typeface="Times New Roman" pitchFamily="18" charset="0"/>
                        </a:rPr>
                        <a:t> ô, </a:t>
                      </a:r>
                      <a:r>
                        <a:rPr lang="en-US" sz="2000" dirty="0" err="1">
                          <a:effectLst/>
                          <a:latin typeface="Times New Roman" pitchFamily="18" charset="0"/>
                          <a:ea typeface="Times New Roman" panose="02020603050405020304" pitchFamily="18" charset="0"/>
                          <a:cs typeface="Times New Roman" pitchFamily="18" charset="0"/>
                        </a:rPr>
                        <a:t>tên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của</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dải</a:t>
                      </a:r>
                      <a:r>
                        <a:rPr lang="en-US" sz="2000" dirty="0">
                          <a:effectLst/>
                          <a:latin typeface="Times New Roman" pitchFamily="18" charset="0"/>
                          <a:ea typeface="Times New Roman" panose="02020603050405020304" pitchFamily="18" charset="0"/>
                          <a:cs typeface="Times New Roman" pitchFamily="18" charset="0"/>
                        </a:rPr>
                        <a:t> ô, </a:t>
                      </a:r>
                      <a:r>
                        <a:rPr lang="en-US" sz="2000" dirty="0" err="1">
                          <a:effectLst/>
                          <a:latin typeface="Times New Roman" pitchFamily="18" charset="0"/>
                          <a:ea typeface="Times New Roman" panose="02020603050405020304" pitchFamily="18" charset="0"/>
                          <a:cs typeface="Times New Roman" pitchFamily="18" charset="0"/>
                        </a:rPr>
                        <a:t>hoặc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dấu</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trang</a:t>
                      </a:r>
                      <a:r>
                        <a:rPr lang="en-US" sz="2000" dirty="0">
                          <a:effectLst/>
                          <a:latin typeface="Times New Roman" pitchFamily="18" charset="0"/>
                          <a:ea typeface="Times New Roman" panose="02020603050405020304" pitchFamily="18" charset="0"/>
                          <a:cs typeface="Times New Roman" pitchFamily="18" charset="0"/>
                        </a:rPr>
                        <a:t> (bookmark</a:t>
                      </a:r>
                      <a:r>
                        <a:rPr lang="en-US" sz="2000">
                          <a:effectLst/>
                          <a:latin typeface="Times New Roman" pitchFamily="18" charset="0"/>
                          <a:ea typeface="Times New Roman" panose="02020603050405020304" pitchFamily="18" charset="0"/>
                          <a:cs typeface="Times New Roman" pitchFamily="18" charset="0"/>
                        </a:rPr>
                        <a:t>). </a:t>
                      </a:r>
                      <a:r>
                        <a:rPr lang="en-US" sz="2000" smtClean="0">
                          <a:effectLst/>
                          <a:latin typeface="Times New Roman" pitchFamily="18" charset="0"/>
                          <a:ea typeface="Times New Roman" panose="02020603050405020304" pitchFamily="18" charset="0"/>
                          <a:cs typeface="Times New Roman" pitchFamily="18" charset="0"/>
                        </a:rPr>
                        <a:t>Có </a:t>
                      </a:r>
                      <a:r>
                        <a:rPr lang="en-US" sz="2000" dirty="0" err="1">
                          <a:effectLst/>
                          <a:latin typeface="Times New Roman" pitchFamily="18" charset="0"/>
                          <a:ea typeface="Times New Roman" panose="02020603050405020304" pitchFamily="18" charset="0"/>
                          <a:cs typeface="Times New Roman" pitchFamily="18" charset="0"/>
                        </a:rPr>
                        <a:t>thể</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sử</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dụng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nút</a:t>
                      </a:r>
                      <a:r>
                        <a:rPr lang="en-US" sz="2000" dirty="0">
                          <a:effectLst/>
                          <a:latin typeface="Times New Roman" pitchFamily="18" charset="0"/>
                          <a:ea typeface="Times New Roman" panose="02020603050405020304" pitchFamily="18" charset="0"/>
                          <a:cs typeface="Times New Roman" pitchFamily="18" charset="0"/>
                        </a:rPr>
                        <a:t> </a:t>
                      </a:r>
                      <a:r>
                        <a:rPr lang="en-US" sz="2000" b="1" dirty="0">
                          <a:effectLst/>
                          <a:latin typeface="Times New Roman" pitchFamily="18" charset="0"/>
                          <a:ea typeface="Times New Roman" panose="02020603050405020304" pitchFamily="18" charset="0"/>
                          <a:cs typeface="Times New Roman" pitchFamily="18" charset="0"/>
                        </a:rPr>
                        <a:t>Special </a:t>
                      </a:r>
                      <a:r>
                        <a:rPr lang="en-US" sz="2000" dirty="0" err="1">
                          <a:effectLst/>
                          <a:latin typeface="Times New Roman" pitchFamily="18" charset="0"/>
                          <a:ea typeface="Times New Roman" panose="02020603050405020304" pitchFamily="18" charset="0"/>
                          <a:cs typeface="Times New Roman" pitchFamily="18" charset="0"/>
                        </a:rPr>
                        <a:t>trong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hộp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thoại</a:t>
                      </a:r>
                      <a:r>
                        <a:rPr lang="en-US" sz="2000" b="1" dirty="0">
                          <a:effectLst/>
                          <a:latin typeface="Times New Roman" pitchFamily="18" charset="0"/>
                          <a:ea typeface="Times New Roman" panose="02020603050405020304" pitchFamily="18" charset="0"/>
                          <a:cs typeface="Times New Roman" pitchFamily="18" charset="0"/>
                        </a:rPr>
                        <a:t> </a:t>
                      </a:r>
                      <a:r>
                        <a:rPr lang="en-US" sz="2000" dirty="0">
                          <a:effectLst/>
                          <a:latin typeface="Times New Roman" pitchFamily="18" charset="0"/>
                          <a:ea typeface="Times New Roman" panose="02020603050405020304" pitchFamily="18" charset="0"/>
                          <a:cs typeface="Times New Roman" pitchFamily="18" charset="0"/>
                        </a:rPr>
                        <a:t>Go To </a:t>
                      </a:r>
                      <a:r>
                        <a:rPr lang="en-US" sz="2000" dirty="0" err="1">
                          <a:effectLst/>
                          <a:latin typeface="Times New Roman" pitchFamily="18" charset="0"/>
                          <a:ea typeface="Times New Roman" panose="02020603050405020304" pitchFamily="18" charset="0"/>
                          <a:cs typeface="Times New Roman" pitchFamily="18" charset="0"/>
                        </a:rPr>
                        <a:t>để</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tìm</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kiếm</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kiểu</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thông</a:t>
                      </a:r>
                      <a:r>
                        <a:rPr lang="en-US" sz="2000" dirty="0">
                          <a:effectLst/>
                          <a:latin typeface="Times New Roman" pitchFamily="18" charset="0"/>
                          <a:ea typeface="Times New Roman" panose="02020603050405020304" pitchFamily="18" charset="0"/>
                          <a:cs typeface="Times New Roman" pitchFamily="18" charset="0"/>
                        </a:rPr>
                        <a:t> tin </a:t>
                      </a:r>
                      <a:r>
                        <a:rPr lang="en-US" sz="2000" dirty="0" err="1">
                          <a:effectLst/>
                          <a:latin typeface="Times New Roman" pitchFamily="18" charset="0"/>
                          <a:ea typeface="Times New Roman" panose="02020603050405020304" pitchFamily="18" charset="0"/>
                          <a:cs typeface="Times New Roman" pitchFamily="18" charset="0"/>
                        </a:rPr>
                        <a:t>xác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định</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55643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US" smtClean="0"/>
              <a:t>Lưu sổ tính</a:t>
            </a:r>
            <a:endParaRPr lang="en-US"/>
          </a:p>
          <a:p>
            <a:pPr marL="1257300" lvl="2" indent="-342900">
              <a:buFont typeface="Wingdings" pitchFamily="2" charset="2"/>
              <a:buChar char="§"/>
            </a:pPr>
            <a:r>
              <a:rPr lang="en-CA" smtClean="0"/>
              <a:t>Lưu sổ tính mới</a:t>
            </a:r>
          </a:p>
          <a:p>
            <a:pPr marL="1257300" lvl="2" indent="-342900">
              <a:buFont typeface="Wingdings" pitchFamily="2" charset="2"/>
              <a:buChar char="§"/>
            </a:pPr>
            <a:r>
              <a:rPr lang="en-CA"/>
              <a:t>L</a:t>
            </a:r>
            <a:r>
              <a:rPr lang="en-CA" smtClean="0"/>
              <a:t>ưu </a:t>
            </a:r>
            <a:r>
              <a:rPr lang="en-CA"/>
              <a:t>những thay đổi được thực hiện </a:t>
            </a:r>
            <a:endParaRPr lang="en-CA" smtClean="0"/>
          </a:p>
          <a:p>
            <a:pPr marL="914400" lvl="2" indent="0">
              <a:buNone/>
            </a:pPr>
            <a:r>
              <a:rPr lang="en-CA" smtClean="0"/>
              <a:t>với </a:t>
            </a:r>
            <a:r>
              <a:rPr lang="en-CA"/>
              <a:t>một tệp tin đang tồn tại </a:t>
            </a:r>
            <a:endParaRPr lang="en-CA" smtClean="0"/>
          </a:p>
          <a:p>
            <a:pPr marL="1257300" lvl="2" indent="-342900">
              <a:buFont typeface="Wingdings" pitchFamily="2" charset="2"/>
              <a:buChar char="§"/>
            </a:pPr>
            <a:r>
              <a:rPr lang="en-US"/>
              <a:t>Để lưu thay đổi vào một tập tin có sẵn </a:t>
            </a:r>
            <a:endParaRPr lang="en-US" smtClean="0"/>
          </a:p>
          <a:p>
            <a:pPr marL="1257300" lvl="2" indent="-342900">
              <a:buFont typeface="Wingdings" pitchFamily="2" charset="2"/>
              <a:buChar char="§"/>
            </a:pPr>
            <a:r>
              <a:rPr lang="vi-VN" smtClean="0"/>
              <a:t>Lưu </a:t>
            </a:r>
            <a:r>
              <a:rPr lang="vi-VN"/>
              <a:t>tập tin dưới một định dạng khác</a:t>
            </a:r>
            <a:endParaRPr lang="en-US"/>
          </a:p>
          <a:p>
            <a:pPr marL="0" indent="0">
              <a:buNone/>
            </a:pPr>
            <a:endParaRPr lang="vi-VN"/>
          </a:p>
        </p:txBody>
      </p:sp>
      <p:sp>
        <p:nvSpPr>
          <p:cNvPr id="4" name="Date Placeholder 3"/>
          <p:cNvSpPr>
            <a:spLocks noGrp="1"/>
          </p:cNvSpPr>
          <p:nvPr>
            <p:ph type="dt" sz="half" idx="14"/>
          </p:nvPr>
        </p:nvSpPr>
        <p:spPr/>
        <p:txBody>
          <a:bodyPr/>
          <a:lstStyle/>
          <a:p>
            <a:fld id="{B348465B-48E0-4C5C-BBE3-7A207B33BA23}"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13</a:t>
            </a:fld>
            <a:endParaRPr lang="en-US"/>
          </a:p>
        </p:txBody>
      </p:sp>
      <p:grpSp>
        <p:nvGrpSpPr>
          <p:cNvPr id="10" name="Group 9"/>
          <p:cNvGrpSpPr/>
          <p:nvPr/>
        </p:nvGrpSpPr>
        <p:grpSpPr>
          <a:xfrm>
            <a:off x="6744417" y="1542823"/>
            <a:ext cx="4505847" cy="4683806"/>
            <a:chOff x="6744417" y="1542823"/>
            <a:chExt cx="4505847" cy="4683806"/>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8066" y="1542823"/>
              <a:ext cx="1815420" cy="12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417" y="2762134"/>
              <a:ext cx="4505847" cy="3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744417" y="2873829"/>
              <a:ext cx="570783" cy="1886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7029808" y="5210629"/>
              <a:ext cx="561163" cy="1886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035509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US" smtClean="0"/>
              <a:t>Mở sổ tính</a:t>
            </a:r>
            <a:endParaRPr lang="vi-VN"/>
          </a:p>
        </p:txBody>
      </p:sp>
      <p:sp>
        <p:nvSpPr>
          <p:cNvPr id="4" name="Date Placeholder 3"/>
          <p:cNvSpPr>
            <a:spLocks noGrp="1"/>
          </p:cNvSpPr>
          <p:nvPr>
            <p:ph type="dt" sz="half" idx="14"/>
          </p:nvPr>
        </p:nvSpPr>
        <p:spPr/>
        <p:txBody>
          <a:bodyPr/>
          <a:lstStyle/>
          <a:p>
            <a:fld id="{88E4FF68-EDE1-4DA2-9215-4FCFD5D8AA9D}"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14</a:t>
            </a:fld>
            <a:endParaRPr lang="en-US"/>
          </a:p>
        </p:txBody>
      </p:sp>
      <p:grpSp>
        <p:nvGrpSpPr>
          <p:cNvPr id="21" name="Group 20"/>
          <p:cNvGrpSpPr/>
          <p:nvPr/>
        </p:nvGrpSpPr>
        <p:grpSpPr>
          <a:xfrm>
            <a:off x="1196841" y="2279551"/>
            <a:ext cx="4653146" cy="2800350"/>
            <a:chOff x="3126511" y="2257425"/>
            <a:chExt cx="4653146" cy="2800350"/>
          </a:xfrm>
        </p:grpSpPr>
        <p:grpSp>
          <p:nvGrpSpPr>
            <p:cNvPr id="14" name="Group 13"/>
            <p:cNvGrpSpPr/>
            <p:nvPr/>
          </p:nvGrpSpPr>
          <p:grpSpPr>
            <a:xfrm>
              <a:off x="4122057" y="2257425"/>
              <a:ext cx="3657600" cy="2800350"/>
              <a:chOff x="3278642" y="1746930"/>
              <a:chExt cx="3657600" cy="280035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642" y="1746930"/>
                <a:ext cx="36576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78642" y="2569029"/>
                <a:ext cx="1264329" cy="319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3278642" y="3439886"/>
                <a:ext cx="1264329" cy="4354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Rectangle 14"/>
            <p:cNvSpPr/>
            <p:nvPr/>
          </p:nvSpPr>
          <p:spPr>
            <a:xfrm>
              <a:off x="3126511" y="3060284"/>
              <a:ext cx="793807" cy="338554"/>
            </a:xfrm>
            <a:prstGeom prst="rect">
              <a:avLst/>
            </a:prstGeom>
          </p:spPr>
          <p:txBody>
            <a:bodyPr wrap="none">
              <a:spAutoFit/>
            </a:bodyPr>
            <a:lstStyle/>
            <a:p>
              <a:pPr>
                <a:spcBef>
                  <a:spcPts val="0"/>
                </a:spcBef>
                <a:spcAft>
                  <a:spcPts val="0"/>
                </a:spcAft>
              </a:pPr>
              <a:r>
                <a:rPr lang="en-US" sz="1600" b="1">
                  <a:latin typeface="Times New Roman" pitchFamily="18" charset="0"/>
                  <a:cs typeface="Times New Roman" pitchFamily="18" charset="0"/>
                </a:rPr>
                <a:t>Cách 1</a:t>
              </a:r>
            </a:p>
          </p:txBody>
        </p:sp>
        <p:sp>
          <p:nvSpPr>
            <p:cNvPr id="20" name="Rectangle 19"/>
            <p:cNvSpPr/>
            <p:nvPr/>
          </p:nvSpPr>
          <p:spPr>
            <a:xfrm>
              <a:off x="3153951" y="3960392"/>
              <a:ext cx="793807" cy="338554"/>
            </a:xfrm>
            <a:prstGeom prst="rect">
              <a:avLst/>
            </a:prstGeom>
          </p:spPr>
          <p:txBody>
            <a:bodyPr wrap="none">
              <a:spAutoFit/>
            </a:bodyPr>
            <a:lstStyle/>
            <a:p>
              <a:pPr>
                <a:spcBef>
                  <a:spcPts val="0"/>
                </a:spcBef>
                <a:spcAft>
                  <a:spcPts val="0"/>
                </a:spcAft>
              </a:pPr>
              <a:r>
                <a:rPr lang="en-US" sz="1600" b="1">
                  <a:latin typeface="Times New Roman" pitchFamily="18" charset="0"/>
                  <a:cs typeface="Times New Roman" pitchFamily="18" charset="0"/>
                </a:rPr>
                <a:t>Cách </a:t>
              </a:r>
              <a:r>
                <a:rPr lang="en-US" sz="1600" b="1" smtClean="0">
                  <a:latin typeface="Times New Roman" pitchFamily="18" charset="0"/>
                  <a:cs typeface="Times New Roman" pitchFamily="18" charset="0"/>
                </a:rPr>
                <a:t>2</a:t>
              </a:r>
              <a:endParaRPr lang="en-US" sz="1600" b="1">
                <a:latin typeface="Times New Roman" pitchFamily="18" charset="0"/>
                <a:cs typeface="Times New Roman" pitchFamily="18" charset="0"/>
              </a:endParaRPr>
            </a:p>
          </p:txBody>
        </p:sp>
        <p:cxnSp>
          <p:nvCxnSpPr>
            <p:cNvPr id="17" name="Straight Arrow Connector 16"/>
            <p:cNvCxnSpPr>
              <a:stCxn id="15" idx="3"/>
            </p:cNvCxnSpPr>
            <p:nvPr/>
          </p:nvCxnSpPr>
          <p:spPr>
            <a:xfrm>
              <a:off x="3920318" y="3229561"/>
              <a:ext cx="201739" cy="9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20" idx="3"/>
            </p:cNvCxnSpPr>
            <p:nvPr/>
          </p:nvCxnSpPr>
          <p:spPr>
            <a:xfrm>
              <a:off x="3947758" y="4129669"/>
              <a:ext cx="17429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2" name="Rectangle 21"/>
          <p:cNvSpPr/>
          <p:nvPr/>
        </p:nvSpPr>
        <p:spPr>
          <a:xfrm>
            <a:off x="6097589" y="2065701"/>
            <a:ext cx="5078412" cy="1292662"/>
          </a:xfrm>
          <a:prstGeom prst="rect">
            <a:avLst/>
          </a:prstGeom>
        </p:spPr>
        <p:txBody>
          <a:bodyPr wrap="square">
            <a:spAutoFit/>
          </a:bodyPr>
          <a:lstStyle/>
          <a:p>
            <a:pPr marL="457200" indent="-457200" algn="just">
              <a:buFont typeface="Wingdings" pitchFamily="2" charset="2"/>
              <a:buChar char="§"/>
            </a:pPr>
            <a:r>
              <a:rPr lang="en-CA" sz="2600" smtClean="0">
                <a:latin typeface="Times New Roman" pitchFamily="18" charset="0"/>
                <a:cs typeface="Times New Roman" pitchFamily="18" charset="0"/>
              </a:rPr>
              <a:t>Cảnh báo khi mở </a:t>
            </a:r>
            <a:r>
              <a:rPr lang="en-CA" sz="2600">
                <a:latin typeface="Times New Roman" pitchFamily="18" charset="0"/>
                <a:cs typeface="Times New Roman" pitchFamily="18" charset="0"/>
              </a:rPr>
              <a:t>một tệp tin </a:t>
            </a:r>
            <a:r>
              <a:rPr lang="en-CA" sz="2600" smtClean="0">
                <a:latin typeface="Times New Roman" pitchFamily="18" charset="0"/>
                <a:cs typeface="Times New Roman" pitchFamily="18" charset="0"/>
              </a:rPr>
              <a:t>đã được </a:t>
            </a:r>
            <a:r>
              <a:rPr lang="en-CA" sz="2600">
                <a:latin typeface="Times New Roman" pitchFamily="18" charset="0"/>
                <a:cs typeface="Times New Roman" pitchFamily="18" charset="0"/>
              </a:rPr>
              <a:t>lưu dưới dạng đính kèm trong thư điện tử</a:t>
            </a:r>
            <a:endParaRPr lang="vi-VN" sz="2600">
              <a:latin typeface="Times New Roman" pitchFamily="18" charset="0"/>
              <a:cs typeface="Times New Roman" pitchFamily="18" charset="0"/>
            </a:endParaRPr>
          </a:p>
        </p:txBody>
      </p:sp>
      <p:grpSp>
        <p:nvGrpSpPr>
          <p:cNvPr id="29" name="Group 28"/>
          <p:cNvGrpSpPr/>
          <p:nvPr/>
        </p:nvGrpSpPr>
        <p:grpSpPr>
          <a:xfrm>
            <a:off x="6721766" y="3972303"/>
            <a:ext cx="4404227" cy="1153312"/>
            <a:chOff x="6721766" y="3972303"/>
            <a:chExt cx="4404227" cy="1153312"/>
          </a:xfrm>
        </p:grpSpPr>
        <p:grpSp>
          <p:nvGrpSpPr>
            <p:cNvPr id="28" name="Group 27"/>
            <p:cNvGrpSpPr/>
            <p:nvPr/>
          </p:nvGrpSpPr>
          <p:grpSpPr>
            <a:xfrm>
              <a:off x="6721766" y="3972303"/>
              <a:ext cx="4404227" cy="1153312"/>
              <a:chOff x="6721766" y="3972303"/>
              <a:chExt cx="4404227" cy="1153312"/>
            </a:xfrm>
          </p:grpSpPr>
          <p:pic>
            <p:nvPicPr>
              <p:cNvPr id="26" name="Picture 25" descr="C:\Users\swong\Documents\Manuals\IC3 GS4\7314 IC3 GS4\Screens\L9\l9-073.png"/>
              <p:cNvPicPr/>
              <p:nvPr/>
            </p:nvPicPr>
            <p:blipFill>
              <a:blip r:embed="rId4">
                <a:extLst>
                  <a:ext uri="{28A0092B-C50C-407E-A947-70E740481C1C}">
                    <a14:useLocalDpi xmlns:a14="http://schemas.microsoft.com/office/drawing/2010/main" val="0"/>
                  </a:ext>
                </a:extLst>
              </a:blip>
              <a:srcRect/>
              <a:stretch>
                <a:fillRect/>
              </a:stretch>
            </p:blipFill>
            <p:spPr bwMode="auto">
              <a:xfrm>
                <a:off x="6721766" y="3972303"/>
                <a:ext cx="4338052" cy="348769"/>
              </a:xfrm>
              <a:prstGeom prst="rect">
                <a:avLst/>
              </a:prstGeom>
              <a:noFill/>
              <a:ln>
                <a:noFill/>
              </a:ln>
            </p:spPr>
          </p:pic>
          <p:sp>
            <p:nvSpPr>
              <p:cNvPr id="24" name="Rectangle 23"/>
              <p:cNvSpPr/>
              <p:nvPr/>
            </p:nvSpPr>
            <p:spPr>
              <a:xfrm>
                <a:off x="8681093" y="4787061"/>
                <a:ext cx="2444900" cy="338554"/>
              </a:xfrm>
              <a:prstGeom prst="rect">
                <a:avLst/>
              </a:prstGeom>
            </p:spPr>
            <p:txBody>
              <a:bodyPr wrap="none">
                <a:spAutoFit/>
              </a:bodyPr>
              <a:lstStyle/>
              <a:p>
                <a:r>
                  <a:rPr lang="en-CA" sz="1600" b="1">
                    <a:latin typeface="Times New Roman" pitchFamily="18" charset="0"/>
                    <a:cs typeface="Times New Roman" pitchFamily="18" charset="0"/>
                  </a:rPr>
                  <a:t>thực hiện những thay đổi </a:t>
                </a:r>
                <a:endParaRPr lang="vi-VN" sz="1600" b="1">
                  <a:latin typeface="Times New Roman" pitchFamily="18" charset="0"/>
                  <a:cs typeface="Times New Roman" pitchFamily="18" charset="0"/>
                </a:endParaRPr>
              </a:p>
            </p:txBody>
          </p:sp>
          <p:cxnSp>
            <p:nvCxnSpPr>
              <p:cNvPr id="27" name="Straight Arrow Connector 26"/>
              <p:cNvCxnSpPr/>
              <p:nvPr/>
            </p:nvCxnSpPr>
            <p:spPr>
              <a:xfrm flipV="1">
                <a:off x="10457509" y="4321072"/>
                <a:ext cx="0" cy="4659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855200" y="3972507"/>
              <a:ext cx="1204618" cy="3485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776476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US" smtClean="0"/>
              <a:t>Chuyển đổi giữa các sổ tính</a:t>
            </a:r>
            <a:endParaRPr lang="vi-VN"/>
          </a:p>
        </p:txBody>
      </p:sp>
      <p:sp>
        <p:nvSpPr>
          <p:cNvPr id="4" name="Date Placeholder 3"/>
          <p:cNvSpPr>
            <a:spLocks noGrp="1"/>
          </p:cNvSpPr>
          <p:nvPr>
            <p:ph type="dt" sz="half" idx="14"/>
          </p:nvPr>
        </p:nvSpPr>
        <p:spPr/>
        <p:txBody>
          <a:bodyPr/>
          <a:lstStyle/>
          <a:p>
            <a:fld id="{65E2C4E6-8186-4DA7-90A4-A356BDB4EDA6}"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15</a:t>
            </a:fld>
            <a:endParaRPr lang="en-US"/>
          </a:p>
        </p:txBody>
      </p:sp>
      <p:grpSp>
        <p:nvGrpSpPr>
          <p:cNvPr id="9" name="Group 8"/>
          <p:cNvGrpSpPr/>
          <p:nvPr/>
        </p:nvGrpSpPr>
        <p:grpSpPr>
          <a:xfrm>
            <a:off x="1638753" y="2640012"/>
            <a:ext cx="8844517" cy="2164217"/>
            <a:chOff x="1638753" y="2640012"/>
            <a:chExt cx="8844517" cy="2164217"/>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753" y="2640012"/>
              <a:ext cx="8844517" cy="216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38753" y="2772229"/>
              <a:ext cx="785133" cy="319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8389257" y="2931886"/>
              <a:ext cx="1117600" cy="11466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0527166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US" smtClean="0"/>
              <a:t>Đóng các  sổ tính</a:t>
            </a:r>
          </a:p>
          <a:p>
            <a:pPr lvl="2">
              <a:buFont typeface="Wingdings" pitchFamily="2" charset="2"/>
              <a:buChar char="§"/>
            </a:pPr>
            <a:r>
              <a:rPr lang="en-US" sz="2600"/>
              <a:t>Nhấp chuột</a:t>
            </a:r>
            <a:r>
              <a:rPr lang="en-CA" sz="2600"/>
              <a:t> vào thẻ </a:t>
            </a:r>
            <a:r>
              <a:rPr lang="en-CA" sz="2600" b="1"/>
              <a:t>File</a:t>
            </a:r>
            <a:r>
              <a:rPr lang="en-CA" sz="2600"/>
              <a:t> và sau đó chọn </a:t>
            </a:r>
            <a:r>
              <a:rPr lang="en-CA" sz="2600" b="1"/>
              <a:t>Close</a:t>
            </a:r>
            <a:r>
              <a:rPr lang="en-CA" sz="2600"/>
              <a:t>, hoặc</a:t>
            </a:r>
            <a:endParaRPr lang="en-US" sz="2600"/>
          </a:p>
          <a:p>
            <a:pPr lvl="2">
              <a:buFont typeface="Wingdings" pitchFamily="2" charset="2"/>
              <a:buChar char="§"/>
            </a:pPr>
            <a:r>
              <a:rPr lang="en-US" sz="2600"/>
              <a:t>Nhấn </a:t>
            </a:r>
            <a:r>
              <a:rPr lang="en-US" sz="2600" b="1"/>
              <a:t>CTRL+W</a:t>
            </a:r>
            <a:r>
              <a:rPr lang="en-US" sz="2600"/>
              <a:t> hoặc </a:t>
            </a:r>
            <a:r>
              <a:rPr lang="en-US" sz="2600" b="1"/>
              <a:t>CTRL+F4</a:t>
            </a:r>
            <a:r>
              <a:rPr lang="en-US" sz="2600"/>
              <a:t>, hoặc</a:t>
            </a:r>
          </a:p>
          <a:p>
            <a:pPr lvl="2">
              <a:buFont typeface="Wingdings" pitchFamily="2" charset="2"/>
              <a:buChar char="§"/>
            </a:pPr>
            <a:r>
              <a:rPr lang="en-CA" sz="2600"/>
              <a:t>Nhấp chuột vào nút </a:t>
            </a:r>
            <a:r>
              <a:rPr lang="en-CA" sz="2600" b="1"/>
              <a:t>Close</a:t>
            </a:r>
            <a:r>
              <a:rPr lang="en-CA" sz="2600"/>
              <a:t> của ứng </a:t>
            </a:r>
            <a:r>
              <a:rPr lang="en-CA" sz="2600" smtClean="0"/>
              <a:t>dụng</a:t>
            </a:r>
            <a:endParaRPr lang="en-US" sz="2600"/>
          </a:p>
        </p:txBody>
      </p:sp>
      <p:sp>
        <p:nvSpPr>
          <p:cNvPr id="4" name="Date Placeholder 3"/>
          <p:cNvSpPr>
            <a:spLocks noGrp="1"/>
          </p:cNvSpPr>
          <p:nvPr>
            <p:ph type="dt" sz="half" idx="14"/>
          </p:nvPr>
        </p:nvSpPr>
        <p:spPr/>
        <p:txBody>
          <a:bodyPr/>
          <a:lstStyle/>
          <a:p>
            <a:fld id="{32E95D18-DA4F-439B-BF7E-B60AFCC003A3}"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16</a:t>
            </a:fld>
            <a:endParaRPr lang="en-US"/>
          </a:p>
        </p:txBody>
      </p:sp>
    </p:spTree>
    <p:extLst>
      <p:ext uri="{BB962C8B-B14F-4D97-AF65-F5344CB8AC3E}">
        <p14:creationId xmlns:p14="http://schemas.microsoft.com/office/powerpoint/2010/main" val="4110148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pPr>
              <a:spcBef>
                <a:spcPts val="0"/>
              </a:spcBef>
              <a:spcAft>
                <a:spcPts val="0"/>
              </a:spcAft>
            </a:pPr>
            <a:r>
              <a:rPr lang="en-US"/>
              <a:t>Đ</a:t>
            </a:r>
            <a:r>
              <a:rPr lang="en-US" smtClean="0"/>
              <a:t>ể </a:t>
            </a:r>
            <a:r>
              <a:rPr lang="en-US" dirty="0" err="1"/>
              <a:t>thay</a:t>
            </a:r>
            <a:r>
              <a:rPr lang="en-US" dirty="0"/>
              <a:t> </a:t>
            </a:r>
            <a:r>
              <a:rPr lang="en-US" dirty="0" err="1"/>
              <a:t>đổi</a:t>
            </a:r>
            <a:r>
              <a:rPr lang="en-US" dirty="0"/>
              <a:t> </a:t>
            </a:r>
            <a:r>
              <a:rPr lang="en-US" dirty="0" err="1"/>
              <a:t>nội</a:t>
            </a:r>
            <a:r>
              <a:rPr lang="en-US" dirty="0"/>
              <a:t> dung </a:t>
            </a:r>
            <a:r>
              <a:rPr lang="en-US" dirty="0" err="1"/>
              <a:t>của</a:t>
            </a:r>
            <a:r>
              <a:rPr lang="en-US" dirty="0"/>
              <a:t> </a:t>
            </a:r>
            <a:r>
              <a:rPr lang="en-US"/>
              <a:t>ô </a:t>
            </a:r>
            <a:r>
              <a:rPr lang="en-US" smtClean="0"/>
              <a:t>ta </a:t>
            </a:r>
            <a:r>
              <a:rPr lang="en-US" dirty="0" err="1"/>
              <a:t>nhập</a:t>
            </a:r>
            <a:r>
              <a:rPr lang="en-US" dirty="0"/>
              <a:t> </a:t>
            </a:r>
            <a:r>
              <a:rPr lang="en-US" dirty="0" err="1"/>
              <a:t>nội</a:t>
            </a:r>
            <a:r>
              <a:rPr lang="en-US" dirty="0"/>
              <a:t> dung </a:t>
            </a:r>
            <a:r>
              <a:rPr lang="en-US" dirty="0" err="1"/>
              <a:t>mới</a:t>
            </a:r>
            <a:r>
              <a:rPr lang="en-US" dirty="0"/>
              <a:t> </a:t>
            </a:r>
            <a:r>
              <a:rPr lang="en-US" err="1"/>
              <a:t>cho</a:t>
            </a:r>
            <a:r>
              <a:rPr lang="en-US"/>
              <a:t> </a:t>
            </a:r>
            <a:r>
              <a:rPr lang="en-US" smtClean="0"/>
              <a:t>ô và nhấn </a:t>
            </a:r>
            <a:r>
              <a:rPr lang="en-US" b="1"/>
              <a:t>ENTER</a:t>
            </a:r>
            <a:endParaRPr lang="en-US" b="1" dirty="0"/>
          </a:p>
          <a:p>
            <a:pPr>
              <a:spcBef>
                <a:spcPts val="0"/>
              </a:spcBef>
              <a:spcAft>
                <a:spcPts val="0"/>
              </a:spcAft>
            </a:pPr>
            <a:r>
              <a:rPr lang="en-CA" dirty="0" err="1"/>
              <a:t>Để</a:t>
            </a:r>
            <a:r>
              <a:rPr lang="en-CA" dirty="0"/>
              <a:t> </a:t>
            </a:r>
            <a:r>
              <a:rPr lang="en-CA" dirty="0" err="1"/>
              <a:t>sửa</a:t>
            </a:r>
            <a:r>
              <a:rPr lang="en-CA" dirty="0"/>
              <a:t> </a:t>
            </a:r>
            <a:r>
              <a:rPr lang="en-CA" dirty="0" err="1"/>
              <a:t>lỗi</a:t>
            </a:r>
            <a:r>
              <a:rPr lang="en-CA" dirty="0"/>
              <a:t> </a:t>
            </a:r>
            <a:r>
              <a:rPr lang="en-CA" dirty="0" err="1"/>
              <a:t>nhập</a:t>
            </a:r>
            <a:r>
              <a:rPr lang="en-CA" dirty="0"/>
              <a:t> </a:t>
            </a:r>
            <a:r>
              <a:rPr lang="en-CA" dirty="0" err="1"/>
              <a:t>liệu</a:t>
            </a:r>
            <a:r>
              <a:rPr lang="en-CA" dirty="0"/>
              <a:t>, </a:t>
            </a:r>
            <a:r>
              <a:rPr lang="en-CA" dirty="0" err="1"/>
              <a:t>nhấn</a:t>
            </a:r>
            <a:r>
              <a:rPr lang="en-US" dirty="0"/>
              <a:t> </a:t>
            </a:r>
            <a:r>
              <a:rPr lang="en-US" b="1" dirty="0"/>
              <a:t>BACKSPACE</a:t>
            </a:r>
            <a:r>
              <a:rPr lang="en-US" dirty="0"/>
              <a:t> </a:t>
            </a:r>
            <a:r>
              <a:rPr lang="en-US" dirty="0" err="1"/>
              <a:t>hoặc</a:t>
            </a:r>
            <a:r>
              <a:rPr lang="en-US" dirty="0"/>
              <a:t> </a:t>
            </a:r>
            <a:r>
              <a:rPr lang="en-US" b="1" dirty="0"/>
              <a:t>DELETE</a:t>
            </a:r>
          </a:p>
          <a:p>
            <a:pPr>
              <a:spcBef>
                <a:spcPts val="0"/>
              </a:spcBef>
              <a:spcAft>
                <a:spcPts val="0"/>
              </a:spcAft>
            </a:pPr>
            <a:r>
              <a:rPr lang="en-CA" dirty="0"/>
              <a:t> </a:t>
            </a:r>
            <a:r>
              <a:rPr lang="en-CA" dirty="0" err="1"/>
              <a:t>Để</a:t>
            </a:r>
            <a:r>
              <a:rPr lang="en-CA" dirty="0"/>
              <a:t> </a:t>
            </a:r>
            <a:r>
              <a:rPr lang="en-CA" dirty="0" err="1"/>
              <a:t>kích</a:t>
            </a:r>
            <a:r>
              <a:rPr lang="en-CA" dirty="0"/>
              <a:t> </a:t>
            </a:r>
            <a:r>
              <a:rPr lang="en-CA" dirty="0" err="1"/>
              <a:t>hoạt</a:t>
            </a:r>
            <a:r>
              <a:rPr lang="en-CA" dirty="0"/>
              <a:t> </a:t>
            </a:r>
            <a:r>
              <a:rPr lang="en-CA" dirty="0" err="1"/>
              <a:t>chế</a:t>
            </a:r>
            <a:r>
              <a:rPr lang="en-CA" dirty="0"/>
              <a:t> </a:t>
            </a:r>
            <a:r>
              <a:rPr lang="en-CA" dirty="0" err="1"/>
              <a:t>độ</a:t>
            </a:r>
            <a:r>
              <a:rPr lang="en-CA" dirty="0"/>
              <a:t> </a:t>
            </a:r>
            <a:r>
              <a:rPr lang="en-CA" dirty="0" err="1"/>
              <a:t>chỉnh</a:t>
            </a:r>
            <a:r>
              <a:rPr lang="en-CA" dirty="0"/>
              <a:t> </a:t>
            </a:r>
            <a:r>
              <a:rPr lang="en-CA" dirty="0" err="1"/>
              <a:t>sửa</a:t>
            </a:r>
            <a:r>
              <a:rPr lang="en-CA" dirty="0"/>
              <a:t> </a:t>
            </a:r>
            <a:r>
              <a:rPr lang="en-CA" dirty="0" err="1"/>
              <a:t>của</a:t>
            </a:r>
            <a:r>
              <a:rPr lang="en-CA" dirty="0"/>
              <a:t> Excel</a:t>
            </a:r>
            <a:r>
              <a:rPr lang="en-US" dirty="0"/>
              <a:t>:</a:t>
            </a:r>
          </a:p>
          <a:p>
            <a:pPr lvl="1">
              <a:spcBef>
                <a:spcPts val="0"/>
              </a:spcBef>
              <a:spcAft>
                <a:spcPts val="0"/>
              </a:spcAft>
            </a:pPr>
            <a:r>
              <a:rPr lang="en-CA" dirty="0" err="1"/>
              <a:t>N</a:t>
            </a:r>
            <a:r>
              <a:rPr lang="en-CA" smtClean="0"/>
              <a:t>hấn </a:t>
            </a:r>
            <a:r>
              <a:rPr lang="en-CA" dirty="0" err="1"/>
              <a:t>phím</a:t>
            </a:r>
            <a:r>
              <a:rPr lang="en-US" dirty="0"/>
              <a:t> </a:t>
            </a:r>
            <a:r>
              <a:rPr lang="en-US"/>
              <a:t>F2</a:t>
            </a:r>
            <a:r>
              <a:rPr lang="en-US" smtClean="0"/>
              <a:t>, hoặc</a:t>
            </a:r>
            <a:endParaRPr lang="en-US" dirty="0"/>
          </a:p>
          <a:p>
            <a:pPr lvl="1">
              <a:spcBef>
                <a:spcPts val="0"/>
              </a:spcBef>
              <a:spcAft>
                <a:spcPts val="0"/>
              </a:spcAft>
            </a:pPr>
            <a:r>
              <a:rPr lang="en-CA" dirty="0" err="1"/>
              <a:t>N</a:t>
            </a:r>
            <a:r>
              <a:rPr lang="en-CA" smtClean="0"/>
              <a:t>hấp </a:t>
            </a:r>
            <a:r>
              <a:rPr lang="en-CA" dirty="0" err="1"/>
              <a:t>đúp</a:t>
            </a:r>
            <a:r>
              <a:rPr lang="en-CA" dirty="0"/>
              <a:t> </a:t>
            </a:r>
            <a:r>
              <a:rPr lang="en-CA" dirty="0" err="1"/>
              <a:t>chuột</a:t>
            </a:r>
            <a:r>
              <a:rPr lang="en-CA" dirty="0"/>
              <a:t> </a:t>
            </a:r>
            <a:r>
              <a:rPr lang="en-CA" dirty="0" err="1"/>
              <a:t>vào</a:t>
            </a:r>
            <a:r>
              <a:rPr lang="en-CA" dirty="0"/>
              <a:t> ô </a:t>
            </a:r>
            <a:r>
              <a:rPr lang="en-CA" dirty="0" err="1"/>
              <a:t>đó</a:t>
            </a:r>
            <a:r>
              <a:rPr lang="en-CA" dirty="0"/>
              <a:t>; Excel </a:t>
            </a:r>
            <a:r>
              <a:rPr lang="en-CA" dirty="0" err="1"/>
              <a:t>sẽ</a:t>
            </a:r>
            <a:r>
              <a:rPr lang="en-CA" dirty="0"/>
              <a:t> </a:t>
            </a:r>
            <a:r>
              <a:rPr lang="en-CA" dirty="0" err="1"/>
              <a:t>hiển</a:t>
            </a:r>
            <a:r>
              <a:rPr lang="en-CA" dirty="0"/>
              <a:t> thị </a:t>
            </a:r>
            <a:r>
              <a:rPr lang="en-CA" dirty="0" err="1"/>
              <a:t>điểm</a:t>
            </a:r>
            <a:r>
              <a:rPr lang="en-CA" dirty="0"/>
              <a:t> </a:t>
            </a:r>
            <a:r>
              <a:rPr lang="en-CA" dirty="0" err="1"/>
              <a:t>chèn</a:t>
            </a:r>
            <a:r>
              <a:rPr lang="en-CA" dirty="0"/>
              <a:t> </a:t>
            </a:r>
            <a:r>
              <a:rPr lang="en-CA" dirty="0" err="1"/>
              <a:t>văn</a:t>
            </a:r>
            <a:r>
              <a:rPr lang="en-CA" dirty="0"/>
              <a:t> </a:t>
            </a:r>
            <a:r>
              <a:rPr lang="en-CA" dirty="0" err="1"/>
              <a:t>bản</a:t>
            </a:r>
            <a:r>
              <a:rPr lang="en-CA" dirty="0"/>
              <a:t> </a:t>
            </a:r>
            <a:endParaRPr lang="en-US" dirty="0"/>
          </a:p>
          <a:p>
            <a:pPr lvl="1">
              <a:spcBef>
                <a:spcPts val="0"/>
              </a:spcBef>
              <a:spcAft>
                <a:spcPts val="0"/>
              </a:spcAft>
            </a:pPr>
            <a:r>
              <a:rPr lang="en-US" dirty="0" err="1"/>
              <a:t>Sau</a:t>
            </a:r>
            <a:r>
              <a:rPr lang="en-US" dirty="0"/>
              <a:t> </a:t>
            </a:r>
            <a:r>
              <a:rPr lang="en-US" dirty="0" err="1"/>
              <a:t>khi</a:t>
            </a:r>
            <a:r>
              <a:rPr lang="en-US" dirty="0"/>
              <a:t> </a:t>
            </a:r>
            <a:r>
              <a:rPr lang="en-US" dirty="0" err="1"/>
              <a:t>kích</a:t>
            </a:r>
            <a:r>
              <a:rPr lang="en-US" dirty="0"/>
              <a:t> </a:t>
            </a:r>
            <a:r>
              <a:rPr lang="en-US" dirty="0" err="1"/>
              <a:t>hoạt</a:t>
            </a:r>
            <a:r>
              <a:rPr lang="en-US" dirty="0"/>
              <a:t>, </a:t>
            </a:r>
            <a:r>
              <a:rPr lang="en-US" dirty="0" err="1"/>
              <a:t>lựa</a:t>
            </a:r>
            <a:r>
              <a:rPr lang="en-US" dirty="0"/>
              <a:t> </a:t>
            </a:r>
            <a:r>
              <a:rPr lang="en-US" dirty="0" err="1"/>
              <a:t>chọn</a:t>
            </a:r>
            <a:r>
              <a:rPr lang="en-US" dirty="0"/>
              <a:t> </a:t>
            </a:r>
            <a:r>
              <a:rPr lang="en-US" dirty="0" err="1"/>
              <a:t>phần</a:t>
            </a:r>
            <a:r>
              <a:rPr lang="en-US" dirty="0"/>
              <a:t> </a:t>
            </a:r>
            <a:r>
              <a:rPr lang="en-US" dirty="0" err="1"/>
              <a:t>văn</a:t>
            </a:r>
            <a:r>
              <a:rPr lang="en-US" dirty="0"/>
              <a:t> </a:t>
            </a:r>
            <a:r>
              <a:rPr lang="en-US" dirty="0" err="1"/>
              <a:t>bản</a:t>
            </a:r>
            <a:r>
              <a:rPr lang="en-US" dirty="0"/>
              <a:t> </a:t>
            </a:r>
            <a:r>
              <a:rPr lang="en-US" dirty="0" err="1"/>
              <a:t>trong</a:t>
            </a:r>
            <a:r>
              <a:rPr lang="en-US" dirty="0"/>
              <a:t> ô:</a:t>
            </a:r>
          </a:p>
          <a:p>
            <a:pPr lvl="2">
              <a:spcBef>
                <a:spcPts val="0"/>
              </a:spcBef>
              <a:spcAft>
                <a:spcPts val="0"/>
              </a:spcAft>
            </a:pPr>
            <a:r>
              <a:rPr lang="en-US" dirty="0" err="1"/>
              <a:t>N</a:t>
            </a:r>
            <a:r>
              <a:rPr lang="en-US" smtClean="0"/>
              <a:t>hập </a:t>
            </a:r>
            <a:r>
              <a:rPr lang="en-US" dirty="0" err="1"/>
              <a:t>văn</a:t>
            </a:r>
            <a:r>
              <a:rPr lang="en-US" dirty="0"/>
              <a:t> </a:t>
            </a:r>
            <a:r>
              <a:rPr lang="en-US" dirty="0" err="1"/>
              <a:t>bản</a:t>
            </a:r>
            <a:r>
              <a:rPr lang="en-US" dirty="0"/>
              <a:t> </a:t>
            </a:r>
            <a:r>
              <a:rPr lang="en-US" dirty="0" err="1"/>
              <a:t>thay</a:t>
            </a:r>
            <a:r>
              <a:rPr lang="en-US" dirty="0"/>
              <a:t> </a:t>
            </a:r>
            <a:r>
              <a:rPr lang="en-US" dirty="0" err="1"/>
              <a:t>thế</a:t>
            </a:r>
            <a:r>
              <a:rPr lang="en-US"/>
              <a:t>, </a:t>
            </a:r>
            <a:r>
              <a:rPr lang="en-US" smtClean="0"/>
              <a:t>nhấn </a:t>
            </a:r>
            <a:r>
              <a:rPr lang="en-US" b="1" dirty="0"/>
              <a:t>ENTER</a:t>
            </a:r>
            <a:r>
              <a:rPr lang="en-US" dirty="0"/>
              <a:t> </a:t>
            </a:r>
            <a:r>
              <a:rPr lang="en-US" dirty="0" err="1"/>
              <a:t>để</a:t>
            </a:r>
            <a:r>
              <a:rPr lang="en-US" dirty="0"/>
              <a:t> </a:t>
            </a:r>
            <a:r>
              <a:rPr lang="en-US" dirty="0" err="1"/>
              <a:t>thoát</a:t>
            </a:r>
            <a:r>
              <a:rPr lang="en-US" dirty="0"/>
              <a:t> </a:t>
            </a:r>
            <a:r>
              <a:rPr lang="en-US" dirty="0" err="1"/>
              <a:t>chế</a:t>
            </a:r>
            <a:r>
              <a:rPr lang="en-US" dirty="0"/>
              <a:t> </a:t>
            </a:r>
            <a:r>
              <a:rPr lang="en-US" dirty="0" err="1"/>
              <a:t>độ</a:t>
            </a:r>
            <a:r>
              <a:rPr lang="en-US" dirty="0"/>
              <a:t> </a:t>
            </a:r>
            <a:r>
              <a:rPr lang="en-US" dirty="0" err="1"/>
              <a:t>chỉnh</a:t>
            </a:r>
            <a:r>
              <a:rPr lang="en-US" dirty="0"/>
              <a:t> </a:t>
            </a:r>
            <a:r>
              <a:rPr lang="en-US" dirty="0" err="1"/>
              <a:t>sửa</a:t>
            </a:r>
            <a:r>
              <a:rPr lang="en-US" dirty="0"/>
              <a:t>; </a:t>
            </a:r>
            <a:r>
              <a:rPr lang="en-US" dirty="0" err="1"/>
              <a:t>hoặc</a:t>
            </a:r>
            <a:endParaRPr lang="en-US" dirty="0"/>
          </a:p>
          <a:p>
            <a:pPr lvl="2">
              <a:spcBef>
                <a:spcPts val="0"/>
              </a:spcBef>
              <a:spcAft>
                <a:spcPts val="0"/>
              </a:spcAft>
            </a:pPr>
            <a:r>
              <a:rPr lang="en-US" dirty="0" err="1"/>
              <a:t>D</a:t>
            </a:r>
            <a:r>
              <a:rPr lang="en-US" smtClean="0"/>
              <a:t>ùng </a:t>
            </a:r>
            <a:r>
              <a:rPr lang="en-US" b="1" dirty="0"/>
              <a:t>DELETE</a:t>
            </a:r>
            <a:r>
              <a:rPr lang="en-US" dirty="0"/>
              <a:t> </a:t>
            </a:r>
            <a:r>
              <a:rPr lang="en-CA" dirty="0" err="1"/>
              <a:t>để</a:t>
            </a:r>
            <a:r>
              <a:rPr lang="en-CA" dirty="0"/>
              <a:t> </a:t>
            </a:r>
            <a:r>
              <a:rPr lang="en-CA" dirty="0" err="1"/>
              <a:t>xóa</a:t>
            </a:r>
            <a:r>
              <a:rPr lang="en-CA" dirty="0"/>
              <a:t> </a:t>
            </a:r>
            <a:r>
              <a:rPr lang="en-CA" dirty="0" err="1"/>
              <a:t>các</a:t>
            </a:r>
            <a:r>
              <a:rPr lang="en-CA" dirty="0"/>
              <a:t> </a:t>
            </a:r>
            <a:r>
              <a:rPr lang="en-CA" dirty="0" err="1"/>
              <a:t>ký</a:t>
            </a:r>
            <a:r>
              <a:rPr lang="en-CA" dirty="0"/>
              <a:t> </a:t>
            </a:r>
            <a:r>
              <a:rPr lang="en-CA" dirty="0" err="1"/>
              <a:t>tự</a:t>
            </a:r>
            <a:r>
              <a:rPr lang="en-CA" dirty="0"/>
              <a:t> </a:t>
            </a:r>
            <a:r>
              <a:rPr lang="en-CA" dirty="0" err="1"/>
              <a:t>không</a:t>
            </a:r>
            <a:r>
              <a:rPr lang="en-CA" dirty="0"/>
              <a:t> </a:t>
            </a:r>
            <a:r>
              <a:rPr lang="en-CA" dirty="0" err="1"/>
              <a:t>mong</a:t>
            </a:r>
            <a:r>
              <a:rPr lang="en-CA" dirty="0"/>
              <a:t> </a:t>
            </a:r>
            <a:r>
              <a:rPr lang="en-CA" dirty="0" err="1"/>
              <a:t>muốn</a:t>
            </a:r>
            <a:r>
              <a:rPr lang="en-CA" dirty="0"/>
              <a:t> </a:t>
            </a:r>
            <a:r>
              <a:rPr lang="en-CA" dirty="0" err="1"/>
              <a:t>trong</a:t>
            </a:r>
            <a:r>
              <a:rPr lang="en-CA" dirty="0"/>
              <a:t> </a:t>
            </a:r>
            <a:r>
              <a:rPr lang="en-CA" dirty="0" err="1"/>
              <a:t>nội</a:t>
            </a:r>
            <a:r>
              <a:rPr lang="en-CA" dirty="0"/>
              <a:t> dung </a:t>
            </a:r>
            <a:r>
              <a:rPr lang="en-CA" dirty="0" err="1"/>
              <a:t>của</a:t>
            </a:r>
            <a:r>
              <a:rPr lang="en-CA" dirty="0"/>
              <a:t> ô</a:t>
            </a:r>
            <a:endParaRPr lang="en-US" dirty="0"/>
          </a:p>
          <a:p>
            <a:endParaRPr lang="en-US" dirty="0"/>
          </a:p>
        </p:txBody>
      </p:sp>
      <p:sp>
        <p:nvSpPr>
          <p:cNvPr id="4" name="Date Placeholder 3"/>
          <p:cNvSpPr>
            <a:spLocks noGrp="1"/>
          </p:cNvSpPr>
          <p:nvPr>
            <p:ph type="dt" sz="half" idx="14"/>
          </p:nvPr>
        </p:nvSpPr>
        <p:spPr/>
        <p:txBody>
          <a:bodyPr/>
          <a:lstStyle/>
          <a:p>
            <a:fld id="{593CD083-C6B6-45E2-8166-47E1AADBA6C6}"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17</a:t>
            </a:fld>
            <a:endParaRPr lang="en-US"/>
          </a:p>
        </p:txBody>
      </p:sp>
    </p:spTree>
    <p:extLst>
      <p:ext uri="{BB962C8B-B14F-4D97-AF65-F5344CB8AC3E}">
        <p14:creationId xmlns:p14="http://schemas.microsoft.com/office/powerpoint/2010/main" val="1691823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normAutofit/>
          </a:bodyPr>
          <a:lstStyle/>
          <a:p>
            <a:r>
              <a:rPr lang="en-CA" b="1" dirty="0" err="1"/>
              <a:t>Chọn</a:t>
            </a:r>
            <a:r>
              <a:rPr lang="en-CA" b="1" dirty="0"/>
              <a:t> </a:t>
            </a:r>
            <a:r>
              <a:rPr lang="en-CA" b="1" err="1"/>
              <a:t>các</a:t>
            </a:r>
            <a:r>
              <a:rPr lang="en-CA" b="1"/>
              <a:t> </a:t>
            </a:r>
            <a:r>
              <a:rPr lang="en-CA" b="1" smtClean="0"/>
              <a:t>ô</a:t>
            </a:r>
          </a:p>
          <a:p>
            <a:pPr marL="914400" lvl="2" indent="-398463">
              <a:buFont typeface="Wingdings" pitchFamily="2" charset="2"/>
              <a:buChar char="§"/>
            </a:pPr>
            <a:r>
              <a:rPr lang="en-US" sz="2600"/>
              <a:t>Chọn một vùng</a:t>
            </a:r>
          </a:p>
          <a:p>
            <a:pPr marL="914400" lvl="2" indent="-398463">
              <a:buFont typeface="Wingdings" pitchFamily="2" charset="2"/>
              <a:buChar char="§"/>
            </a:pPr>
            <a:r>
              <a:rPr lang="en-US" sz="2600"/>
              <a:t>Chọn nhiều vùng không liên tục</a:t>
            </a:r>
          </a:p>
          <a:p>
            <a:pPr marL="914400" lvl="2" indent="-398463">
              <a:buFont typeface="Wingdings" pitchFamily="2" charset="2"/>
              <a:buChar char="§"/>
            </a:pPr>
            <a:r>
              <a:rPr lang="en-US" sz="2600"/>
              <a:t>Chọn toàn bộ trang tính</a:t>
            </a:r>
          </a:p>
          <a:p>
            <a:pPr marL="914400" lvl="2" indent="-398463">
              <a:buFont typeface="Wingdings" pitchFamily="2" charset="2"/>
              <a:buChar char="§"/>
            </a:pPr>
            <a:r>
              <a:rPr lang="en-US" sz="2600"/>
              <a:t>Chọn dòng hoặc cột</a:t>
            </a:r>
          </a:p>
          <a:p>
            <a:endParaRPr lang="en-US" b="1" dirty="0"/>
          </a:p>
        </p:txBody>
      </p:sp>
      <p:pic>
        <p:nvPicPr>
          <p:cNvPr id="6" name="Picture 5" descr="C:\Users\swong\Documents\Manuals\IC3 GS4\7314 IC3 GS4\Screens\L9\l9-007.png"/>
          <p:cNvPicPr/>
          <p:nvPr/>
        </p:nvPicPr>
        <p:blipFill>
          <a:blip r:embed="rId3">
            <a:extLst>
              <a:ext uri="{28A0092B-C50C-407E-A947-70E740481C1C}">
                <a14:useLocalDpi xmlns:a14="http://schemas.microsoft.com/office/drawing/2010/main" val="0"/>
              </a:ext>
            </a:extLst>
          </a:blip>
          <a:srcRect/>
          <a:stretch>
            <a:fillRect/>
          </a:stretch>
        </p:blipFill>
        <p:spPr bwMode="auto">
          <a:xfrm>
            <a:off x="5950856" y="1799698"/>
            <a:ext cx="5050972" cy="2540073"/>
          </a:xfrm>
          <a:prstGeom prst="rect">
            <a:avLst/>
          </a:prstGeom>
          <a:noFill/>
          <a:ln>
            <a:noFill/>
          </a:ln>
        </p:spPr>
      </p:pic>
      <p:sp>
        <p:nvSpPr>
          <p:cNvPr id="4" name="Date Placeholder 3"/>
          <p:cNvSpPr>
            <a:spLocks noGrp="1"/>
          </p:cNvSpPr>
          <p:nvPr>
            <p:ph type="dt" sz="half" idx="14"/>
          </p:nvPr>
        </p:nvSpPr>
        <p:spPr/>
        <p:txBody>
          <a:bodyPr/>
          <a:lstStyle/>
          <a:p>
            <a:fld id="{8A8D6AC0-4689-448A-9FED-34A8AC44A180}"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18</a:t>
            </a:fld>
            <a:endParaRPr lang="en-US"/>
          </a:p>
        </p:txBody>
      </p:sp>
    </p:spTree>
    <p:extLst>
      <p:ext uri="{BB962C8B-B14F-4D97-AF65-F5344CB8AC3E}">
        <p14:creationId xmlns:p14="http://schemas.microsoft.com/office/powerpoint/2010/main" val="1213694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03C299-A7BE-4D06-B3D3-B4A3614A7850}" type="datetime1">
              <a:rPr lang="en-US" smtClean="0"/>
              <a:t>9/4/2018</a:t>
            </a:fld>
            <a:endParaRPr lang="en-US"/>
          </a:p>
        </p:txBody>
      </p:sp>
      <p:sp>
        <p:nvSpPr>
          <p:cNvPr id="5" name="Footer Placeholder 4"/>
          <p:cNvSpPr>
            <a:spLocks noGrp="1"/>
          </p:cNvSpPr>
          <p:nvPr>
            <p:ph type="ftr" sz="quarter" idx="11"/>
          </p:nvPr>
        </p:nvSpPr>
        <p:spPr/>
        <p:txBody>
          <a:bodyPr/>
          <a:lstStyle/>
          <a:p>
            <a:r>
              <a:rPr lang="en-US" smtClean="0"/>
              <a:t>IC3 – Key Applications</a:t>
            </a:r>
            <a:endParaRPr lang="en-US"/>
          </a:p>
        </p:txBody>
      </p:sp>
      <p:sp>
        <p:nvSpPr>
          <p:cNvPr id="7" name="Slide Number Placeholder 6"/>
          <p:cNvSpPr>
            <a:spLocks noGrp="1"/>
          </p:cNvSpPr>
          <p:nvPr>
            <p:ph type="sldNum" sz="quarter" idx="12"/>
          </p:nvPr>
        </p:nvSpPr>
        <p:spPr/>
        <p:txBody>
          <a:bodyPr/>
          <a:lstStyle/>
          <a:p>
            <a:fld id="{A06859FE-66E9-4C28-8968-9D70F0C324BC}" type="slidenum">
              <a:rPr lang="en-US" smtClean="0"/>
              <a:pPr/>
              <a:t>19</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73132778"/>
              </p:ext>
            </p:extLst>
          </p:nvPr>
        </p:nvGraphicFramePr>
        <p:xfrm>
          <a:off x="562203" y="1572744"/>
          <a:ext cx="10729232" cy="4613047"/>
        </p:xfrm>
        <a:graphic>
          <a:graphicData uri="http://schemas.openxmlformats.org/drawingml/2006/table">
            <a:tbl>
              <a:tblPr firstRow="1" firstCol="1" bandRow="1">
                <a:tableStyleId>{2D5ABB26-0587-4C30-8999-92F81FD0307C}</a:tableStyleId>
              </a:tblPr>
              <a:tblGrid>
                <a:gridCol w="2708137">
                  <a:extLst>
                    <a:ext uri="{9D8B030D-6E8A-4147-A177-3AD203B41FA5}">
                      <a16:colId xmlns:a16="http://schemas.microsoft.com/office/drawing/2014/main" xmlns="" val="20000"/>
                    </a:ext>
                  </a:extLst>
                </a:gridCol>
                <a:gridCol w="8021095">
                  <a:extLst>
                    <a:ext uri="{9D8B030D-6E8A-4147-A177-3AD203B41FA5}">
                      <a16:colId xmlns:a16="http://schemas.microsoft.com/office/drawing/2014/main" xmlns="" val="20001"/>
                    </a:ext>
                  </a:extLst>
                </a:gridCol>
              </a:tblGrid>
              <a:tr h="618192">
                <a:tc>
                  <a:txBody>
                    <a:bodyPr/>
                    <a:lstStyle/>
                    <a:p>
                      <a:pPr>
                        <a:lnSpc>
                          <a:spcPct val="115000"/>
                        </a:lnSpc>
                        <a:spcBef>
                          <a:spcPts val="200"/>
                        </a:spcBef>
                        <a:spcAft>
                          <a:spcPts val="200"/>
                        </a:spcAft>
                        <a:tabLst>
                          <a:tab pos="228600" algn="l"/>
                        </a:tabLst>
                      </a:pPr>
                      <a:r>
                        <a:rPr lang="en-US" sz="2200" b="1" dirty="0">
                          <a:effectLst/>
                          <a:latin typeface="Times New Roman" pitchFamily="18" charset="0"/>
                          <a:ea typeface="Times New Roman" panose="02020603050405020304" pitchFamily="18" charset="0"/>
                          <a:cs typeface="Times New Roman" pitchFamily="18" charset="0"/>
                        </a:rPr>
                        <a:t>Single cell (Ô </a:t>
                      </a:r>
                      <a:r>
                        <a:rPr lang="en-US" sz="2200" b="1" dirty="0" err="1">
                          <a:effectLst/>
                          <a:latin typeface="Times New Roman" pitchFamily="18" charset="0"/>
                          <a:ea typeface="Times New Roman" panose="02020603050405020304" pitchFamily="18" charset="0"/>
                          <a:cs typeface="Times New Roman" pitchFamily="18" charset="0"/>
                        </a:rPr>
                        <a:t>đơn</a:t>
                      </a:r>
                      <a:r>
                        <a:rPr lang="en-US" sz="2200" b="1" dirty="0">
                          <a:effectLst/>
                          <a:latin typeface="Times New Roman" pitchFamily="18" charset="0"/>
                          <a:ea typeface="Times New Roman" panose="02020603050405020304" pitchFamily="18" charset="0"/>
                          <a:cs typeface="Times New Roman" pitchFamily="18" charset="0"/>
                        </a:rPr>
                        <a:t>)</a:t>
                      </a:r>
                      <a:endParaRPr lang="vi-VN" sz="2200" b="1"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a:effectLst/>
                          <a:latin typeface="Times New Roman" pitchFamily="18" charset="0"/>
                          <a:ea typeface="Times New Roman" panose="02020603050405020304" pitchFamily="18" charset="0"/>
                          <a:cs typeface="Times New Roman" pitchFamily="18" charset="0"/>
                        </a:rPr>
                        <a:t>Nhấp chuột vào một ô</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56321">
                <a:tc>
                  <a:txBody>
                    <a:bodyPr/>
                    <a:lstStyle/>
                    <a:p>
                      <a:pPr>
                        <a:lnSpc>
                          <a:spcPct val="115000"/>
                        </a:lnSpc>
                        <a:spcBef>
                          <a:spcPts val="200"/>
                        </a:spcBef>
                        <a:spcAft>
                          <a:spcPts val="200"/>
                        </a:spcAft>
                        <a:tabLst>
                          <a:tab pos="228600" algn="l"/>
                        </a:tabLst>
                      </a:pPr>
                      <a:r>
                        <a:rPr lang="en-US" sz="2200" b="1">
                          <a:effectLst/>
                          <a:latin typeface="Times New Roman" pitchFamily="18" charset="0"/>
                          <a:ea typeface="Times New Roman" panose="02020603050405020304" pitchFamily="18" charset="0"/>
                          <a:cs typeface="Times New Roman" pitchFamily="18" charset="0"/>
                        </a:rPr>
                        <a:t>Extend the selection </a:t>
                      </a:r>
                      <a:r>
                        <a:rPr lang="en-US" sz="2200" b="1" smtClean="0">
                          <a:effectLst/>
                          <a:latin typeface="Times New Roman" pitchFamily="18" charset="0"/>
                          <a:ea typeface="Times New Roman" panose="02020603050405020304" pitchFamily="18" charset="0"/>
                          <a:cs typeface="Times New Roman" pitchFamily="18" charset="0"/>
                        </a:rPr>
                        <a:t>-</a:t>
                      </a:r>
                      <a:r>
                        <a:rPr lang="en-US" sz="2200" b="1" baseline="0" smtClean="0">
                          <a:effectLst/>
                          <a:latin typeface="Times New Roman" pitchFamily="18" charset="0"/>
                          <a:ea typeface="Times New Roman" panose="02020603050405020304" pitchFamily="18" charset="0"/>
                          <a:cs typeface="Times New Roman" pitchFamily="18" charset="0"/>
                        </a:rPr>
                        <a:t> </a:t>
                      </a:r>
                      <a:r>
                        <a:rPr lang="en-US" sz="2200" b="1" smtClean="0">
                          <a:effectLst/>
                          <a:latin typeface="Times New Roman" pitchFamily="18" charset="0"/>
                          <a:ea typeface="Times New Roman" panose="02020603050405020304" pitchFamily="18" charset="0"/>
                          <a:cs typeface="Times New Roman" pitchFamily="18" charset="0"/>
                        </a:rPr>
                        <a:t>Mở </a:t>
                      </a:r>
                      <a:r>
                        <a:rPr lang="en-US" sz="2200" b="1">
                          <a:effectLst/>
                          <a:latin typeface="Times New Roman" pitchFamily="18" charset="0"/>
                          <a:ea typeface="Times New Roman" panose="02020603050405020304" pitchFamily="18" charset="0"/>
                          <a:cs typeface="Times New Roman" pitchFamily="18" charset="0"/>
                        </a:rPr>
                        <a:t>rộng vùng </a:t>
                      </a:r>
                      <a:r>
                        <a:rPr lang="en-US" sz="2200" b="1" smtClean="0">
                          <a:effectLst/>
                          <a:latin typeface="Times New Roman" pitchFamily="18" charset="0"/>
                          <a:ea typeface="Times New Roman" panose="02020603050405020304" pitchFamily="18" charset="0"/>
                          <a:cs typeface="Times New Roman" pitchFamily="18" charset="0"/>
                        </a:rPr>
                        <a:t>chọn</a:t>
                      </a:r>
                      <a:endParaRPr lang="vi-VN" sz="2200" b="1">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a:effectLst/>
                          <a:latin typeface="Times New Roman" pitchFamily="18" charset="0"/>
                          <a:ea typeface="Times New Roman" panose="02020603050405020304" pitchFamily="18" charset="0"/>
                          <a:cs typeface="Times New Roman" pitchFamily="18" charset="0"/>
                        </a:rPr>
                        <a:t>Nhấp chuột vào ô đầu tiên và kéo đến ô cuối cùng trong dải ô cần chọn; hoặc nhấp chuột vào ô đầu tiên, giữ phím , và nhấp chuột vào ô cuối trong dải ô.</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90127">
                <a:tc>
                  <a:txBody>
                    <a:bodyPr/>
                    <a:lstStyle/>
                    <a:p>
                      <a:pPr>
                        <a:lnSpc>
                          <a:spcPct val="115000"/>
                        </a:lnSpc>
                        <a:spcBef>
                          <a:spcPts val="200"/>
                        </a:spcBef>
                        <a:spcAft>
                          <a:spcPts val="200"/>
                        </a:spcAft>
                        <a:tabLst>
                          <a:tab pos="228600" algn="l"/>
                        </a:tabLst>
                      </a:pPr>
                      <a:r>
                        <a:rPr lang="en-US" sz="2200" b="1">
                          <a:effectLst/>
                          <a:latin typeface="Times New Roman" pitchFamily="18" charset="0"/>
                          <a:ea typeface="Times New Roman" panose="02020603050405020304" pitchFamily="18" charset="0"/>
                          <a:cs typeface="Times New Roman" pitchFamily="18" charset="0"/>
                        </a:rPr>
                        <a:t>Entire </a:t>
                      </a:r>
                      <a:r>
                        <a:rPr lang="en-US" sz="2200" b="1" smtClean="0">
                          <a:effectLst/>
                          <a:latin typeface="Times New Roman" pitchFamily="18" charset="0"/>
                          <a:ea typeface="Times New Roman" panose="02020603050405020304" pitchFamily="18" charset="0"/>
                          <a:cs typeface="Times New Roman" pitchFamily="18" charset="0"/>
                        </a:rPr>
                        <a:t>row-</a:t>
                      </a:r>
                      <a:r>
                        <a:rPr lang="en-US" sz="2200" b="1" baseline="0" smtClean="0">
                          <a:effectLst/>
                          <a:latin typeface="Times New Roman" pitchFamily="18" charset="0"/>
                          <a:ea typeface="Times New Roman" panose="02020603050405020304" pitchFamily="18" charset="0"/>
                          <a:cs typeface="Times New Roman" pitchFamily="18" charset="0"/>
                        </a:rPr>
                        <a:t> </a:t>
                      </a:r>
                      <a:r>
                        <a:rPr lang="en-US" sz="2200" b="1" smtClean="0">
                          <a:effectLst/>
                          <a:latin typeface="Times New Roman" pitchFamily="18" charset="0"/>
                          <a:ea typeface="Times New Roman" panose="02020603050405020304" pitchFamily="18" charset="0"/>
                          <a:cs typeface="Times New Roman" pitchFamily="18" charset="0"/>
                        </a:rPr>
                        <a:t>Cả dòng</a:t>
                      </a:r>
                      <a:endParaRPr lang="vi-VN" sz="2200" b="1">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a:effectLst/>
                          <a:latin typeface="Times New Roman" pitchFamily="18" charset="0"/>
                          <a:ea typeface="Times New Roman" panose="02020603050405020304" pitchFamily="18" charset="0"/>
                          <a:cs typeface="Times New Roman" pitchFamily="18" charset="0"/>
                        </a:rPr>
                        <a:t>Nhấp chuột vào tiêu đề dòng khi bạn quan sát </a:t>
                      </a:r>
                      <a:r>
                        <a:rPr lang="en-US" sz="2200" smtClean="0">
                          <a:effectLst/>
                          <a:latin typeface="Times New Roman" pitchFamily="18" charset="0"/>
                          <a:ea typeface="Times New Roman" panose="02020603050405020304" pitchFamily="18" charset="0"/>
                          <a:cs typeface="Times New Roman" pitchFamily="18" charset="0"/>
                        </a:rPr>
                        <a:t>thấy    </a:t>
                      </a:r>
                      <a:r>
                        <a:rPr lang="en-US" sz="2200">
                          <a:effectLst/>
                          <a:latin typeface="Times New Roman" pitchFamily="18" charset="0"/>
                          <a:ea typeface="Times New Roman" panose="02020603050405020304" pitchFamily="18" charset="0"/>
                          <a:cs typeface="Times New Roman" pitchFamily="18" charset="0"/>
                        </a:rPr>
                        <a:t>.</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09399">
                <a:tc>
                  <a:txBody>
                    <a:bodyPr/>
                    <a:lstStyle/>
                    <a:p>
                      <a:pPr>
                        <a:lnSpc>
                          <a:spcPct val="115000"/>
                        </a:lnSpc>
                        <a:spcBef>
                          <a:spcPts val="200"/>
                        </a:spcBef>
                        <a:spcAft>
                          <a:spcPts val="200"/>
                        </a:spcAft>
                        <a:tabLst>
                          <a:tab pos="228600" algn="l"/>
                        </a:tabLst>
                      </a:pPr>
                      <a:r>
                        <a:rPr lang="en-US" sz="2200" b="1">
                          <a:effectLst/>
                          <a:latin typeface="Times New Roman" pitchFamily="18" charset="0"/>
                          <a:ea typeface="Times New Roman" panose="02020603050405020304" pitchFamily="18" charset="0"/>
                          <a:cs typeface="Times New Roman" pitchFamily="18" charset="0"/>
                        </a:rPr>
                        <a:t>Entire </a:t>
                      </a:r>
                      <a:r>
                        <a:rPr lang="en-US" sz="2200" b="1" smtClean="0">
                          <a:effectLst/>
                          <a:latin typeface="Times New Roman" pitchFamily="18" charset="0"/>
                          <a:ea typeface="Times New Roman" panose="02020603050405020304" pitchFamily="18" charset="0"/>
                          <a:cs typeface="Times New Roman" pitchFamily="18" charset="0"/>
                        </a:rPr>
                        <a:t>column-</a:t>
                      </a:r>
                      <a:r>
                        <a:rPr lang="en-US" sz="2200" b="1" baseline="0" smtClean="0">
                          <a:effectLst/>
                          <a:latin typeface="Times New Roman" pitchFamily="18" charset="0"/>
                          <a:ea typeface="Times New Roman" panose="02020603050405020304" pitchFamily="18" charset="0"/>
                          <a:cs typeface="Times New Roman" pitchFamily="18" charset="0"/>
                        </a:rPr>
                        <a:t> </a:t>
                      </a:r>
                      <a:r>
                        <a:rPr lang="en-US" sz="2200" b="1" smtClean="0">
                          <a:effectLst/>
                          <a:latin typeface="Times New Roman" pitchFamily="18" charset="0"/>
                          <a:ea typeface="Times New Roman" panose="02020603050405020304" pitchFamily="18" charset="0"/>
                          <a:cs typeface="Times New Roman" pitchFamily="18" charset="0"/>
                        </a:rPr>
                        <a:t>Cả cột</a:t>
                      </a:r>
                      <a:endParaRPr lang="vi-VN" sz="2200" b="1">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dirty="0" err="1">
                          <a:effectLst/>
                          <a:latin typeface="Times New Roman" pitchFamily="18" charset="0"/>
                          <a:ea typeface="Times New Roman" panose="02020603050405020304" pitchFamily="18" charset="0"/>
                          <a:cs typeface="Times New Roman" pitchFamily="18" charset="0"/>
                        </a:rPr>
                        <a:t>Nhấp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chuột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vào</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tiêu</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đề</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khi</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bạn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quan</a:t>
                      </a:r>
                      <a:r>
                        <a:rPr lang="en-US" sz="2200" dirty="0">
                          <a:effectLst/>
                          <a:latin typeface="Times New Roman" pitchFamily="18" charset="0"/>
                          <a:ea typeface="Times New Roman" panose="02020603050405020304" pitchFamily="18" charset="0"/>
                          <a:cs typeface="Times New Roman" pitchFamily="18" charset="0"/>
                        </a:rPr>
                        <a:t> </a:t>
                      </a:r>
                      <a:r>
                        <a:rPr lang="en-US" sz="2200" err="1">
                          <a:effectLst/>
                          <a:latin typeface="Times New Roman" pitchFamily="18" charset="0"/>
                          <a:ea typeface="Times New Roman" panose="02020603050405020304" pitchFamily="18" charset="0"/>
                          <a:cs typeface="Times New Roman" pitchFamily="18" charset="0"/>
                        </a:rPr>
                        <a:t>sát</a:t>
                      </a:r>
                      <a:r>
                        <a:rPr lang="en-US" sz="2200">
                          <a:effectLst/>
                          <a:latin typeface="Times New Roman" pitchFamily="18" charset="0"/>
                          <a:ea typeface="Times New Roman" panose="02020603050405020304" pitchFamily="18" charset="0"/>
                          <a:cs typeface="Times New Roman" pitchFamily="18" charset="0"/>
                        </a:rPr>
                        <a:t> </a:t>
                      </a:r>
                      <a:r>
                        <a:rPr lang="en-US" sz="2200" smtClean="0">
                          <a:effectLst/>
                          <a:latin typeface="Times New Roman" pitchFamily="18" charset="0"/>
                          <a:ea typeface="Times New Roman" panose="02020603050405020304" pitchFamily="18" charset="0"/>
                          <a:cs typeface="Times New Roman" pitchFamily="18" charset="0"/>
                        </a:rPr>
                        <a:t>thấy   </a:t>
                      </a:r>
                      <a:r>
                        <a:rPr lang="vi-VN" sz="2200" smtClean="0">
                          <a:effectLst/>
                          <a:latin typeface="Times New Roman" pitchFamily="18" charset="0"/>
                          <a:ea typeface="Times New Roman" panose="02020603050405020304" pitchFamily="18" charset="0"/>
                          <a:cs typeface="Times New Roman" pitchFamily="18" charset="0"/>
                        </a:rPr>
                        <a:t> </a:t>
                      </a:r>
                      <a:r>
                        <a:rPr lang="en-US" sz="2200" dirty="0">
                          <a:effectLst/>
                          <a:latin typeface="Times New Roman" pitchFamily="18" charset="0"/>
                          <a:ea typeface="Times New Roman" panose="02020603050405020304" pitchFamily="18" charset="0"/>
                          <a:cs typeface="Times New Roman" pitchFamily="18" charset="0"/>
                        </a:rPr>
                        <a:t>.</a:t>
                      </a:r>
                      <a:endParaRPr lang="vi-VN" sz="22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39008">
                <a:tc>
                  <a:txBody>
                    <a:bodyPr/>
                    <a:lstStyle/>
                    <a:p>
                      <a:pPr>
                        <a:lnSpc>
                          <a:spcPct val="115000"/>
                        </a:lnSpc>
                        <a:spcBef>
                          <a:spcPts val="200"/>
                        </a:spcBef>
                        <a:spcAft>
                          <a:spcPts val="200"/>
                        </a:spcAft>
                        <a:tabLst>
                          <a:tab pos="228600" algn="l"/>
                        </a:tabLst>
                      </a:pPr>
                      <a:r>
                        <a:rPr lang="en-US" sz="2200" b="1">
                          <a:effectLst/>
                          <a:latin typeface="Times New Roman" pitchFamily="18" charset="0"/>
                          <a:ea typeface="Times New Roman" panose="02020603050405020304" pitchFamily="18" charset="0"/>
                          <a:cs typeface="Times New Roman" pitchFamily="18" charset="0"/>
                        </a:rPr>
                        <a:t>Entire </a:t>
                      </a:r>
                      <a:r>
                        <a:rPr lang="en-US" sz="2200" b="1" smtClean="0">
                          <a:effectLst/>
                          <a:latin typeface="Times New Roman" pitchFamily="18" charset="0"/>
                          <a:ea typeface="Times New Roman" panose="02020603050405020304" pitchFamily="18" charset="0"/>
                          <a:cs typeface="Times New Roman" pitchFamily="18" charset="0"/>
                        </a:rPr>
                        <a:t>worksheet-</a:t>
                      </a:r>
                      <a:r>
                        <a:rPr lang="en-US" sz="2200" b="1" baseline="0" smtClean="0">
                          <a:effectLst/>
                          <a:latin typeface="Times New Roman" pitchFamily="18" charset="0"/>
                          <a:ea typeface="Times New Roman" panose="02020603050405020304" pitchFamily="18" charset="0"/>
                          <a:cs typeface="Times New Roman" pitchFamily="18" charset="0"/>
                        </a:rPr>
                        <a:t> </a:t>
                      </a:r>
                      <a:r>
                        <a:rPr lang="en-US" sz="2200" b="1" smtClean="0">
                          <a:effectLst/>
                          <a:latin typeface="Times New Roman" pitchFamily="18" charset="0"/>
                          <a:ea typeface="Times New Roman" panose="02020603050405020304" pitchFamily="18" charset="0"/>
                          <a:cs typeface="Times New Roman" pitchFamily="18" charset="0"/>
                        </a:rPr>
                        <a:t>Cả </a:t>
                      </a:r>
                      <a:r>
                        <a:rPr lang="en-US" sz="2200" b="1">
                          <a:effectLst/>
                          <a:latin typeface="Times New Roman" pitchFamily="18" charset="0"/>
                          <a:ea typeface="Times New Roman" panose="02020603050405020304" pitchFamily="18" charset="0"/>
                          <a:cs typeface="Times New Roman" pitchFamily="18" charset="0"/>
                        </a:rPr>
                        <a:t>trang </a:t>
                      </a:r>
                      <a:r>
                        <a:rPr lang="en-US" sz="2200" b="1" smtClean="0">
                          <a:effectLst/>
                          <a:latin typeface="Times New Roman" pitchFamily="18" charset="0"/>
                          <a:ea typeface="Times New Roman" panose="02020603050405020304" pitchFamily="18" charset="0"/>
                          <a:cs typeface="Times New Roman" pitchFamily="18" charset="0"/>
                        </a:rPr>
                        <a:t>tính</a:t>
                      </a:r>
                      <a:endParaRPr lang="vi-VN" sz="2200" b="1">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a:effectLst/>
                          <a:latin typeface="Times New Roman" pitchFamily="18" charset="0"/>
                          <a:ea typeface="Times New Roman" panose="02020603050405020304" pitchFamily="18" charset="0"/>
                          <a:cs typeface="Times New Roman" pitchFamily="18" charset="0"/>
                        </a:rPr>
                        <a:t>Nhấp chuột vào nút </a:t>
                      </a:r>
                      <a:r>
                        <a:rPr lang="en-US" sz="2200" b="1">
                          <a:effectLst/>
                          <a:latin typeface="Times New Roman" pitchFamily="18" charset="0"/>
                          <a:ea typeface="Times New Roman" panose="02020603050405020304" pitchFamily="18" charset="0"/>
                          <a:cs typeface="Times New Roman" pitchFamily="18" charset="0"/>
                        </a:rPr>
                        <a:t>Select All</a:t>
                      </a:r>
                      <a:r>
                        <a:rPr lang="en-US" sz="2200">
                          <a:effectLst/>
                          <a:latin typeface="Times New Roman" pitchFamily="18" charset="0"/>
                          <a:ea typeface="Times New Roman" panose="02020603050405020304" pitchFamily="18" charset="0"/>
                          <a:cs typeface="Times New Roman" pitchFamily="18" charset="0"/>
                        </a:rPr>
                        <a:t>.</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4099" name="Picture 258" descr="B540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2853" y="3718807"/>
            <a:ext cx="278585" cy="16046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57" descr="B540_0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7895" y="4505620"/>
            <a:ext cx="270006" cy="27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49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234910" y="390084"/>
            <a:ext cx="8244157" cy="728157"/>
          </a:xfrm>
        </p:spPr>
        <p:txBody>
          <a:bodyPr/>
          <a:lstStyle/>
          <a:p>
            <a:pPr algn="ctr"/>
            <a:r>
              <a:rPr lang="en-US" b="1" dirty="0">
                <a:latin typeface="Verdana" panose="020B0604030504040204" pitchFamily="34" charset="0"/>
                <a:ea typeface="Verdana" panose="020B0604030504040204" pitchFamily="34" charset="0"/>
              </a:rPr>
              <a:t>NỘI DUNG BÀI GIẢNG</a:t>
            </a:r>
          </a:p>
        </p:txBody>
      </p:sp>
      <p:graphicFrame>
        <p:nvGraphicFramePr>
          <p:cNvPr id="11" name="Diagram 10">
            <a:extLst>
              <a:ext uri="{FF2B5EF4-FFF2-40B4-BE49-F238E27FC236}">
                <a16:creationId xmlns="" xmlns:a16="http://schemas.microsoft.com/office/drawing/2014/main" id="{B225A1F2-F565-4BA4-AAE8-5F97115997C3}"/>
              </a:ext>
            </a:extLst>
          </p:cNvPr>
          <p:cNvGraphicFramePr/>
          <p:nvPr>
            <p:extLst>
              <p:ext uri="{D42A27DB-BD31-4B8C-83A1-F6EECF244321}">
                <p14:modId xmlns:p14="http://schemas.microsoft.com/office/powerpoint/2010/main" val="1321240319"/>
              </p:ext>
            </p:extLst>
          </p:nvPr>
        </p:nvGraphicFramePr>
        <p:xfrm>
          <a:off x="909398" y="1506703"/>
          <a:ext cx="10976256" cy="4787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4"/>
          </p:nvPr>
        </p:nvSpPr>
        <p:spPr/>
        <p:txBody>
          <a:bodyPr/>
          <a:lstStyle/>
          <a:p>
            <a:fld id="{72F7D27F-8992-495F-B5E8-76D888942EF8}" type="datetime1">
              <a:rPr lang="en-US" smtClean="0"/>
              <a:t>9/4/2018</a:t>
            </a:fld>
            <a:endParaRPr lang="en-US"/>
          </a:p>
        </p:txBody>
      </p:sp>
      <p:sp>
        <p:nvSpPr>
          <p:cNvPr id="3" name="Footer Placeholder 2"/>
          <p:cNvSpPr>
            <a:spLocks noGrp="1"/>
          </p:cNvSpPr>
          <p:nvPr>
            <p:ph type="ftr" sz="quarter" idx="15"/>
          </p:nvPr>
        </p:nvSpPr>
        <p:spPr/>
        <p:txBody>
          <a:bodyPr/>
          <a:lstStyle/>
          <a:p>
            <a:r>
              <a:rPr lang="en-US" smtClean="0"/>
              <a:t>IC3 – Key Applications</a:t>
            </a:r>
            <a:endParaRPr lang="en-US"/>
          </a:p>
        </p:txBody>
      </p:sp>
      <p:sp>
        <p:nvSpPr>
          <p:cNvPr id="4" name="Slide Number Placeholder 3"/>
          <p:cNvSpPr>
            <a:spLocks noGrp="1"/>
          </p:cNvSpPr>
          <p:nvPr>
            <p:ph type="sldNum" sz="quarter" idx="16"/>
          </p:nvPr>
        </p:nvSpPr>
        <p:spPr/>
        <p:txBody>
          <a:bodyPr/>
          <a:lstStyle/>
          <a:p>
            <a:fld id="{A06859FE-66E9-4C28-8968-9D70F0C324BC}" type="slidenum">
              <a:rPr lang="en-US" smtClean="0"/>
              <a:t>2</a:t>
            </a:fld>
            <a:endParaRPr lang="en-US"/>
          </a:p>
        </p:txBody>
      </p:sp>
    </p:spTree>
    <p:extLst>
      <p:ext uri="{BB962C8B-B14F-4D97-AF65-F5344CB8AC3E}">
        <p14:creationId xmlns:p14="http://schemas.microsoft.com/office/powerpoint/2010/main" val="3153381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8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1B9D27-502F-4E86-AA63-03745EB67653}" type="datetime1">
              <a:rPr lang="en-US" smtClean="0"/>
              <a:t>9/4/2018</a:t>
            </a:fld>
            <a:endParaRPr lang="en-US"/>
          </a:p>
        </p:txBody>
      </p:sp>
      <p:sp>
        <p:nvSpPr>
          <p:cNvPr id="5" name="Footer Placeholder 4"/>
          <p:cNvSpPr>
            <a:spLocks noGrp="1"/>
          </p:cNvSpPr>
          <p:nvPr>
            <p:ph type="ftr" sz="quarter" idx="11"/>
          </p:nvPr>
        </p:nvSpPr>
        <p:spPr/>
        <p:txBody>
          <a:bodyPr/>
          <a:lstStyle/>
          <a:p>
            <a:r>
              <a:rPr lang="en-US" smtClean="0"/>
              <a:t>IC3 – Key Applications</a:t>
            </a:r>
            <a:endParaRPr lang="en-US"/>
          </a:p>
        </p:txBody>
      </p:sp>
      <p:sp>
        <p:nvSpPr>
          <p:cNvPr id="7" name="Slide Number Placeholder 6"/>
          <p:cNvSpPr>
            <a:spLocks noGrp="1"/>
          </p:cNvSpPr>
          <p:nvPr>
            <p:ph type="sldNum" sz="quarter" idx="12"/>
          </p:nvPr>
        </p:nvSpPr>
        <p:spPr/>
        <p:txBody>
          <a:bodyPr/>
          <a:lstStyle/>
          <a:p>
            <a:fld id="{A06859FE-66E9-4C28-8968-9D70F0C324BC}" type="slidenum">
              <a:rPr lang="en-US" smtClean="0"/>
              <a:pPr/>
              <a:t>20</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456593314"/>
              </p:ext>
            </p:extLst>
          </p:nvPr>
        </p:nvGraphicFramePr>
        <p:xfrm>
          <a:off x="676956" y="1655763"/>
          <a:ext cx="10845347" cy="3865724"/>
        </p:xfrm>
        <a:graphic>
          <a:graphicData uri="http://schemas.openxmlformats.org/drawingml/2006/table">
            <a:tbl>
              <a:tblPr firstRow="1" firstCol="1" bandRow="1">
                <a:tableStyleId>{2D5ABB26-0587-4C30-8999-92F81FD0307C}</a:tableStyleId>
              </a:tblPr>
              <a:tblGrid>
                <a:gridCol w="4459061">
                  <a:extLst>
                    <a:ext uri="{9D8B030D-6E8A-4147-A177-3AD203B41FA5}">
                      <a16:colId xmlns:a16="http://schemas.microsoft.com/office/drawing/2014/main" xmlns="" val="20000"/>
                    </a:ext>
                  </a:extLst>
                </a:gridCol>
                <a:gridCol w="6386286">
                  <a:extLst>
                    <a:ext uri="{9D8B030D-6E8A-4147-A177-3AD203B41FA5}">
                      <a16:colId xmlns:a16="http://schemas.microsoft.com/office/drawing/2014/main" xmlns="" val="20001"/>
                    </a:ext>
                  </a:extLst>
                </a:gridCol>
              </a:tblGrid>
              <a:tr h="1580502">
                <a:tc>
                  <a:txBody>
                    <a:bodyPr/>
                    <a:lstStyle/>
                    <a:p>
                      <a:pPr>
                        <a:lnSpc>
                          <a:spcPct val="115000"/>
                        </a:lnSpc>
                        <a:spcBef>
                          <a:spcPts val="200"/>
                        </a:spcBef>
                        <a:spcAft>
                          <a:spcPts val="200"/>
                        </a:spcAft>
                        <a:tabLst>
                          <a:tab pos="228600" algn="l"/>
                        </a:tabLst>
                      </a:pPr>
                      <a:r>
                        <a:rPr lang="en-US" sz="2200" b="1">
                          <a:effectLst/>
                          <a:latin typeface="Times New Roman" pitchFamily="18" charset="0"/>
                          <a:ea typeface="Times New Roman" panose="02020603050405020304" pitchFamily="18" charset="0"/>
                          <a:cs typeface="Times New Roman" pitchFamily="18" charset="0"/>
                        </a:rPr>
                        <a:t>Non-adjacent cells, columns, or rows </a:t>
                      </a:r>
                      <a:r>
                        <a:rPr lang="en-US" sz="2200" b="1" smtClean="0">
                          <a:effectLst/>
                          <a:latin typeface="Times New Roman" pitchFamily="18" charset="0"/>
                          <a:ea typeface="Times New Roman" panose="02020603050405020304" pitchFamily="18" charset="0"/>
                          <a:cs typeface="Times New Roman" pitchFamily="18" charset="0"/>
                        </a:rPr>
                        <a:t>-Các </a:t>
                      </a:r>
                      <a:r>
                        <a:rPr lang="en-US" sz="2200" b="1">
                          <a:effectLst/>
                          <a:latin typeface="Times New Roman" pitchFamily="18" charset="0"/>
                          <a:ea typeface="Times New Roman" panose="02020603050405020304" pitchFamily="18" charset="0"/>
                          <a:cs typeface="Times New Roman" pitchFamily="18" charset="0"/>
                        </a:rPr>
                        <a:t>ô, các cột, hoặc các dòng không liền </a:t>
                      </a:r>
                      <a:r>
                        <a:rPr lang="en-US" sz="2200" b="1" smtClean="0">
                          <a:effectLst/>
                          <a:latin typeface="Times New Roman" pitchFamily="18" charset="0"/>
                          <a:ea typeface="Times New Roman" panose="02020603050405020304" pitchFamily="18" charset="0"/>
                          <a:cs typeface="Times New Roman" pitchFamily="18" charset="0"/>
                        </a:rPr>
                        <a:t>kề</a:t>
                      </a:r>
                      <a:endParaRPr lang="vi-VN" sz="2200" b="1">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dirty="0" err="1">
                          <a:effectLst/>
                          <a:latin typeface="Times New Roman" pitchFamily="18" charset="0"/>
                          <a:ea typeface="Times New Roman" panose="02020603050405020304" pitchFamily="18" charset="0"/>
                          <a:cs typeface="Times New Roman" pitchFamily="18" charset="0"/>
                        </a:rPr>
                        <a:t>Nhấp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chuột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vào</a:t>
                      </a:r>
                      <a:r>
                        <a:rPr lang="en-US" sz="2200" dirty="0">
                          <a:effectLst/>
                          <a:latin typeface="Times New Roman" pitchFamily="18" charset="0"/>
                          <a:ea typeface="Times New Roman" panose="02020603050405020304" pitchFamily="18" charset="0"/>
                          <a:cs typeface="Times New Roman" pitchFamily="18" charset="0"/>
                        </a:rPr>
                        <a:t> ô, </a:t>
                      </a:r>
                      <a:r>
                        <a:rPr lang="en-US" sz="2200" dirty="0" err="1">
                          <a:effectLst/>
                          <a:latin typeface="Times New Roman" pitchFamily="18" charset="0"/>
                          <a:ea typeface="Times New Roman" panose="02020603050405020304" pitchFamily="18" charset="0"/>
                          <a:cs typeface="Times New Roman" pitchFamily="18" charset="0"/>
                        </a:rPr>
                        <a:t>cột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hoặc</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dòng</a:t>
                      </a:r>
                      <a:r>
                        <a:rPr lang="en-US" sz="2200" dirty="0">
                          <a:effectLst/>
                          <a:latin typeface="Times New Roman" pitchFamily="18" charset="0"/>
                          <a:ea typeface="Times New Roman" panose="02020603050405020304" pitchFamily="18" charset="0"/>
                          <a:cs typeface="Times New Roman" pitchFamily="18" charset="0"/>
                        </a:rPr>
                        <a:t>, </a:t>
                      </a:r>
                      <a:r>
                        <a:rPr lang="en-US" sz="2200" err="1">
                          <a:effectLst/>
                          <a:latin typeface="Times New Roman" pitchFamily="18" charset="0"/>
                          <a:ea typeface="Times New Roman" panose="02020603050405020304" pitchFamily="18" charset="0"/>
                          <a:cs typeface="Times New Roman" pitchFamily="18" charset="0"/>
                        </a:rPr>
                        <a:t>giữ</a:t>
                      </a:r>
                      <a:r>
                        <a:rPr lang="en-US" sz="2200">
                          <a:effectLst/>
                          <a:latin typeface="Times New Roman" pitchFamily="18" charset="0"/>
                          <a:ea typeface="Times New Roman" panose="02020603050405020304" pitchFamily="18" charset="0"/>
                          <a:cs typeface="Times New Roman" pitchFamily="18" charset="0"/>
                        </a:rPr>
                        <a:t> </a:t>
                      </a:r>
                      <a:r>
                        <a:rPr lang="en-US" sz="2200" smtClean="0">
                          <a:effectLst/>
                          <a:latin typeface="Times New Roman" pitchFamily="18" charset="0"/>
                          <a:ea typeface="Times New Roman" panose="02020603050405020304" pitchFamily="18" charset="0"/>
                          <a:cs typeface="Times New Roman" pitchFamily="18" charset="0"/>
                        </a:rPr>
                        <a:t>phím </a:t>
                      </a:r>
                      <a:r>
                        <a:rPr lang="en-US" sz="2200" b="1" smtClean="0">
                          <a:effectLst/>
                          <a:latin typeface="Times New Roman" pitchFamily="18" charset="0"/>
                          <a:ea typeface="Times New Roman" panose="02020603050405020304" pitchFamily="18" charset="0"/>
                          <a:cs typeface="Times New Roman" pitchFamily="18" charset="0"/>
                        </a:rPr>
                        <a:t>Ctrl</a:t>
                      </a:r>
                      <a:r>
                        <a:rPr lang="en-US" sz="2200" b="0" smtClean="0">
                          <a:effectLst/>
                          <a:latin typeface="Times New Roman" pitchFamily="18" charset="0"/>
                          <a:ea typeface="Times New Roman" panose="02020603050405020304" pitchFamily="18" charset="0"/>
                          <a:cs typeface="Times New Roman" pitchFamily="18" charset="0"/>
                        </a:rPr>
                        <a:t>,</a:t>
                      </a:r>
                      <a:r>
                        <a:rPr lang="en-US" sz="2200" b="0" baseline="0" smtClean="0">
                          <a:effectLst/>
                          <a:latin typeface="Times New Roman" pitchFamily="18" charset="0"/>
                          <a:ea typeface="Times New Roman" panose="02020603050405020304" pitchFamily="18" charset="0"/>
                          <a:cs typeface="Times New Roman" pitchFamily="18" charset="0"/>
                        </a:rPr>
                        <a:t> </a:t>
                      </a:r>
                      <a:r>
                        <a:rPr lang="en-US" sz="2200" smtClean="0">
                          <a:effectLst/>
                          <a:latin typeface="Times New Roman" pitchFamily="18" charset="0"/>
                          <a:ea typeface="Times New Roman" panose="02020603050405020304" pitchFamily="18" charset="0"/>
                          <a:cs typeface="Times New Roman" pitchFamily="18" charset="0"/>
                        </a:rPr>
                        <a:t>nhấp </a:t>
                      </a:r>
                      <a:r>
                        <a:rPr lang="en-US" sz="2200" dirty="0" err="1">
                          <a:effectLst/>
                          <a:latin typeface="Times New Roman" pitchFamily="18" charset="0"/>
                          <a:ea typeface="Times New Roman" panose="02020603050405020304" pitchFamily="18" charset="0"/>
                          <a:cs typeface="Times New Roman" pitchFamily="18" charset="0"/>
                        </a:rPr>
                        <a:t>chuột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vào</a:t>
                      </a:r>
                      <a:r>
                        <a:rPr lang="en-US" sz="2200" dirty="0">
                          <a:effectLst/>
                          <a:latin typeface="Times New Roman" pitchFamily="18" charset="0"/>
                          <a:ea typeface="Times New Roman" panose="02020603050405020304" pitchFamily="18" charset="0"/>
                          <a:cs typeface="Times New Roman" pitchFamily="18" charset="0"/>
                        </a:rPr>
                        <a:t> ô</a:t>
                      </a:r>
                      <a:r>
                        <a:rPr lang="en-US" sz="2200">
                          <a:effectLst/>
                          <a:latin typeface="Times New Roman" pitchFamily="18" charset="0"/>
                          <a:ea typeface="Times New Roman" panose="02020603050405020304" pitchFamily="18" charset="0"/>
                          <a:cs typeface="Times New Roman" pitchFamily="18" charset="0"/>
                        </a:rPr>
                        <a:t>, </a:t>
                      </a:r>
                      <a:r>
                        <a:rPr lang="en-US" sz="2200" smtClean="0">
                          <a:effectLst/>
                          <a:latin typeface="Times New Roman" pitchFamily="18" charset="0"/>
                          <a:ea typeface="Times New Roman" panose="02020603050405020304" pitchFamily="18" charset="0"/>
                          <a:cs typeface="Times New Roman" pitchFamily="18" charset="0"/>
                        </a:rPr>
                        <a:t>cột,</a:t>
                      </a:r>
                      <a:r>
                        <a:rPr lang="en-US" sz="2200" baseline="0" smtClean="0">
                          <a:effectLst/>
                          <a:latin typeface="Times New Roman" pitchFamily="18" charset="0"/>
                          <a:ea typeface="Times New Roman" panose="02020603050405020304" pitchFamily="18" charset="0"/>
                          <a:cs typeface="Times New Roman" pitchFamily="18" charset="0"/>
                        </a:rPr>
                        <a:t> </a:t>
                      </a:r>
                      <a:r>
                        <a:rPr lang="en-US" sz="2200" smtClean="0">
                          <a:effectLst/>
                          <a:latin typeface="Times New Roman" pitchFamily="18" charset="0"/>
                          <a:ea typeface="Times New Roman" panose="02020603050405020304" pitchFamily="18" charset="0"/>
                          <a:cs typeface="Times New Roman" pitchFamily="18" charset="0"/>
                        </a:rPr>
                        <a:t>dòng </a:t>
                      </a:r>
                      <a:r>
                        <a:rPr lang="en-US" sz="2200" dirty="0" err="1">
                          <a:effectLst/>
                          <a:latin typeface="Times New Roman" pitchFamily="18" charset="0"/>
                          <a:ea typeface="Times New Roman" panose="02020603050405020304" pitchFamily="18" charset="0"/>
                          <a:cs typeface="Times New Roman" pitchFamily="18" charset="0"/>
                        </a:rPr>
                        <a:t>cần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chọn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tiếp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theo.</a:t>
                      </a:r>
                      <a:endParaRPr lang="vi-VN" sz="22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142611">
                <a:tc>
                  <a:txBody>
                    <a:bodyPr/>
                    <a:lstStyle/>
                    <a:p>
                      <a:pPr>
                        <a:lnSpc>
                          <a:spcPct val="115000"/>
                        </a:lnSpc>
                        <a:spcBef>
                          <a:spcPts val="200"/>
                        </a:spcBef>
                        <a:spcAft>
                          <a:spcPts val="200"/>
                        </a:spcAft>
                        <a:tabLst>
                          <a:tab pos="228600" algn="l"/>
                        </a:tabLst>
                      </a:pPr>
                      <a:r>
                        <a:rPr lang="en-US" sz="2200" b="1">
                          <a:effectLst/>
                          <a:latin typeface="Times New Roman" pitchFamily="18" charset="0"/>
                          <a:ea typeface="Times New Roman" panose="02020603050405020304" pitchFamily="18" charset="0"/>
                          <a:cs typeface="Times New Roman" pitchFamily="18" charset="0"/>
                        </a:rPr>
                        <a:t>Multiple </a:t>
                      </a:r>
                      <a:r>
                        <a:rPr lang="en-US" sz="2200" b="1" smtClean="0">
                          <a:effectLst/>
                          <a:latin typeface="Times New Roman" pitchFamily="18" charset="0"/>
                          <a:ea typeface="Times New Roman" panose="02020603050405020304" pitchFamily="18" charset="0"/>
                          <a:cs typeface="Times New Roman" pitchFamily="18" charset="0"/>
                        </a:rPr>
                        <a:t>rows-</a:t>
                      </a:r>
                      <a:r>
                        <a:rPr lang="en-US" sz="2200" b="1" baseline="0" smtClean="0">
                          <a:effectLst/>
                          <a:latin typeface="Times New Roman" pitchFamily="18" charset="0"/>
                          <a:ea typeface="Times New Roman" panose="02020603050405020304" pitchFamily="18" charset="0"/>
                          <a:cs typeface="Times New Roman" pitchFamily="18" charset="0"/>
                        </a:rPr>
                        <a:t> </a:t>
                      </a:r>
                      <a:r>
                        <a:rPr lang="en-US" sz="2200" b="1" smtClean="0">
                          <a:effectLst/>
                          <a:latin typeface="Times New Roman" pitchFamily="18" charset="0"/>
                          <a:ea typeface="Times New Roman" panose="02020603050405020304" pitchFamily="18" charset="0"/>
                          <a:cs typeface="Times New Roman" pitchFamily="18" charset="0"/>
                        </a:rPr>
                        <a:t>Nhiều dòng</a:t>
                      </a:r>
                      <a:endParaRPr lang="vi-VN" sz="2200" b="1">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dirty="0" err="1">
                          <a:effectLst/>
                          <a:latin typeface="Times New Roman" pitchFamily="18" charset="0"/>
                          <a:ea typeface="Times New Roman" panose="02020603050405020304" pitchFamily="18" charset="0"/>
                          <a:cs typeface="Times New Roman" pitchFamily="18" charset="0"/>
                        </a:rPr>
                        <a:t>Nhấp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chuột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vào</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số</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của</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dòng</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đầu</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tiên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và</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kéo</a:t>
                      </a:r>
                      <a:r>
                        <a:rPr lang="en-US" sz="2200" dirty="0">
                          <a:effectLst/>
                          <a:latin typeface="Times New Roman" pitchFamily="18" charset="0"/>
                          <a:ea typeface="Times New Roman" panose="02020603050405020304" pitchFamily="18" charset="0"/>
                          <a:cs typeface="Times New Roman" pitchFamily="18" charset="0"/>
                        </a:rPr>
                        <a:t> qua </a:t>
                      </a:r>
                      <a:r>
                        <a:rPr lang="en-US" sz="2200" dirty="0" err="1">
                          <a:effectLst/>
                          <a:latin typeface="Times New Roman" pitchFamily="18" charset="0"/>
                          <a:ea typeface="Times New Roman" panose="02020603050405020304" pitchFamily="18" charset="0"/>
                          <a:cs typeface="Times New Roman" pitchFamily="18" charset="0"/>
                        </a:rPr>
                        <a:t>các</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dòng</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cần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chọn</a:t>
                      </a:r>
                      <a:r>
                        <a:rPr lang="en-US" sz="2200" dirty="0">
                          <a:effectLst/>
                          <a:latin typeface="Times New Roman" pitchFamily="18" charset="0"/>
                          <a:ea typeface="Times New Roman" panose="02020603050405020304" pitchFamily="18" charset="0"/>
                          <a:cs typeface="Times New Roman" pitchFamily="18" charset="0"/>
                        </a:rPr>
                        <a:t>.</a:t>
                      </a:r>
                      <a:endParaRPr lang="vi-VN" sz="22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142611">
                <a:tc>
                  <a:txBody>
                    <a:bodyPr/>
                    <a:lstStyle/>
                    <a:p>
                      <a:pPr>
                        <a:lnSpc>
                          <a:spcPct val="115000"/>
                        </a:lnSpc>
                        <a:spcBef>
                          <a:spcPts val="200"/>
                        </a:spcBef>
                        <a:spcAft>
                          <a:spcPts val="200"/>
                        </a:spcAft>
                        <a:tabLst>
                          <a:tab pos="228600" algn="l"/>
                        </a:tabLst>
                      </a:pPr>
                      <a:r>
                        <a:rPr lang="en-US" sz="2200" b="1" dirty="0">
                          <a:effectLst/>
                          <a:latin typeface="Times New Roman" pitchFamily="18" charset="0"/>
                          <a:ea typeface="Times New Roman" panose="02020603050405020304" pitchFamily="18" charset="0"/>
                          <a:cs typeface="Times New Roman" pitchFamily="18" charset="0"/>
                        </a:rPr>
                        <a:t>Multiple </a:t>
                      </a:r>
                      <a:r>
                        <a:rPr lang="en-US" sz="2200" b="1">
                          <a:effectLst/>
                          <a:latin typeface="Times New Roman" pitchFamily="18" charset="0"/>
                          <a:ea typeface="Times New Roman" panose="02020603050405020304" pitchFamily="18" charset="0"/>
                          <a:cs typeface="Times New Roman" pitchFamily="18" charset="0"/>
                        </a:rPr>
                        <a:t>columns </a:t>
                      </a:r>
                      <a:r>
                        <a:rPr lang="en-US" sz="2200" b="1" smtClean="0">
                          <a:effectLst/>
                          <a:latin typeface="Times New Roman" pitchFamily="18" charset="0"/>
                          <a:ea typeface="Times New Roman" panose="02020603050405020304" pitchFamily="18" charset="0"/>
                          <a:cs typeface="Times New Roman" pitchFamily="18" charset="0"/>
                        </a:rPr>
                        <a:t>-Nhiều cột</a:t>
                      </a:r>
                      <a:endParaRPr lang="vi-VN" sz="2200" b="1"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00"/>
                        </a:spcBef>
                        <a:spcAft>
                          <a:spcPts val="200"/>
                        </a:spcAft>
                        <a:tabLst>
                          <a:tab pos="228600" algn="l"/>
                        </a:tabLst>
                      </a:pPr>
                      <a:r>
                        <a:rPr lang="en-US" sz="2200" dirty="0" err="1">
                          <a:effectLst/>
                          <a:latin typeface="Times New Roman" pitchFamily="18" charset="0"/>
                          <a:ea typeface="Times New Roman" panose="02020603050405020304" pitchFamily="18" charset="0"/>
                          <a:cs typeface="Times New Roman" pitchFamily="18" charset="0"/>
                        </a:rPr>
                        <a:t>Nhấp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chuột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vào</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ký</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tự</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đầu</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tiên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và</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kéo</a:t>
                      </a:r>
                      <a:r>
                        <a:rPr lang="en-US" sz="2200" dirty="0">
                          <a:effectLst/>
                          <a:latin typeface="Times New Roman" pitchFamily="18" charset="0"/>
                          <a:ea typeface="Times New Roman" panose="02020603050405020304" pitchFamily="18" charset="0"/>
                          <a:cs typeface="Times New Roman" pitchFamily="18" charset="0"/>
                        </a:rPr>
                        <a:t> qua </a:t>
                      </a:r>
                      <a:r>
                        <a:rPr lang="en-US" sz="2200" dirty="0" err="1">
                          <a:effectLst/>
                          <a:latin typeface="Times New Roman" pitchFamily="18" charset="0"/>
                          <a:ea typeface="Times New Roman" panose="02020603050405020304" pitchFamily="18" charset="0"/>
                          <a:cs typeface="Times New Roman" pitchFamily="18" charset="0"/>
                        </a:rPr>
                        <a:t>các</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cần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chọn</a:t>
                      </a:r>
                      <a:r>
                        <a:rPr lang="en-US" sz="2200" dirty="0">
                          <a:effectLst/>
                          <a:latin typeface="Times New Roman" pitchFamily="18" charset="0"/>
                          <a:ea typeface="Times New Roman" panose="02020603050405020304" pitchFamily="18" charset="0"/>
                          <a:cs typeface="Times New Roman" pitchFamily="18" charset="0"/>
                        </a:rPr>
                        <a:t>.</a:t>
                      </a:r>
                      <a:endParaRPr lang="vi-VN" sz="22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6640557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normAutofit/>
          </a:bodyPr>
          <a:lstStyle/>
          <a:p>
            <a:r>
              <a:rPr lang="en-CA" b="1" dirty="0" err="1"/>
              <a:t>Sử</a:t>
            </a:r>
            <a:r>
              <a:rPr lang="en-CA" b="1" dirty="0"/>
              <a:t> </a:t>
            </a:r>
            <a:r>
              <a:rPr lang="en-CA" b="1" dirty="0" err="1"/>
              <a:t>dụng</a:t>
            </a:r>
            <a:r>
              <a:rPr lang="en-CA" b="1" dirty="0"/>
              <a:t> </a:t>
            </a:r>
            <a:r>
              <a:rPr lang="en-CA" b="1" err="1"/>
              <a:t>tính</a:t>
            </a:r>
            <a:r>
              <a:rPr lang="en-CA" b="1"/>
              <a:t> </a:t>
            </a:r>
            <a:r>
              <a:rPr lang="en-CA" b="1" smtClean="0"/>
              <a:t>năng</a:t>
            </a:r>
            <a:r>
              <a:rPr lang="en-CA" b="1"/>
              <a:t> </a:t>
            </a:r>
            <a:endParaRPr lang="en-CA" b="1" smtClean="0"/>
          </a:p>
          <a:p>
            <a:pPr marL="547688" indent="163513">
              <a:buFont typeface="Wingdings" pitchFamily="2" charset="2"/>
              <a:buChar char="§"/>
            </a:pPr>
            <a:r>
              <a:rPr lang="en-CA" sz="2600" smtClean="0"/>
              <a:t> Thực </a:t>
            </a:r>
            <a:r>
              <a:rPr lang="en-CA" sz="2600" dirty="0" err="1"/>
              <a:t>hiện</a:t>
            </a:r>
            <a:r>
              <a:rPr lang="en-CA" sz="2600" dirty="0"/>
              <a:t> </a:t>
            </a:r>
            <a:r>
              <a:rPr lang="en-CA" sz="2600" dirty="0" err="1"/>
              <a:t>lùi</a:t>
            </a:r>
            <a:r>
              <a:rPr lang="en-CA" sz="2600" dirty="0"/>
              <a:t> </a:t>
            </a:r>
            <a:r>
              <a:rPr lang="en-CA" sz="2600" dirty="0" err="1"/>
              <a:t>lại</a:t>
            </a:r>
            <a:r>
              <a:rPr lang="en-CA" sz="2600" dirty="0"/>
              <a:t> (Undo</a:t>
            </a:r>
            <a:r>
              <a:rPr lang="en-CA" sz="2600"/>
              <a:t>) </a:t>
            </a:r>
            <a:endParaRPr lang="en-CA" sz="2600" smtClean="0"/>
          </a:p>
          <a:p>
            <a:pPr marL="547688" indent="163513">
              <a:buFont typeface="Wingdings" pitchFamily="2" charset="2"/>
              <a:buChar char="§"/>
            </a:pPr>
            <a:r>
              <a:rPr lang="en-CA" sz="2600" smtClean="0"/>
              <a:t> Thực </a:t>
            </a:r>
            <a:r>
              <a:rPr lang="en-CA" sz="2600" dirty="0" err="1"/>
              <a:t>hiện</a:t>
            </a:r>
            <a:r>
              <a:rPr lang="en-CA" sz="2600" dirty="0"/>
              <a:t> </a:t>
            </a:r>
            <a:r>
              <a:rPr lang="en-CA" sz="2600" dirty="0" err="1"/>
              <a:t>lặp</a:t>
            </a:r>
            <a:r>
              <a:rPr lang="en-CA" sz="2600" dirty="0"/>
              <a:t> </a:t>
            </a:r>
            <a:r>
              <a:rPr lang="en-CA" sz="2600" dirty="0" err="1"/>
              <a:t>lại</a:t>
            </a:r>
            <a:r>
              <a:rPr lang="en-CA" sz="2600" dirty="0"/>
              <a:t> (Repeat)</a:t>
            </a:r>
            <a:endParaRPr lang="en-US" sz="2600" dirty="0"/>
          </a:p>
          <a:p>
            <a:pPr marL="0" indent="0">
              <a:buNone/>
            </a:pPr>
            <a:endParaRPr lang="en-US" dirty="0"/>
          </a:p>
        </p:txBody>
      </p:sp>
      <p:grpSp>
        <p:nvGrpSpPr>
          <p:cNvPr id="12" name="Group 11"/>
          <p:cNvGrpSpPr/>
          <p:nvPr/>
        </p:nvGrpSpPr>
        <p:grpSpPr>
          <a:xfrm>
            <a:off x="5732690" y="1766317"/>
            <a:ext cx="3678198" cy="3386254"/>
            <a:chOff x="5732690" y="1766317"/>
            <a:chExt cx="3678198" cy="3386254"/>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690" y="2273981"/>
              <a:ext cx="3678198" cy="287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471278" y="1771394"/>
              <a:ext cx="662361" cy="338554"/>
            </a:xfrm>
            <a:prstGeom prst="rect">
              <a:avLst/>
            </a:prstGeom>
          </p:spPr>
          <p:txBody>
            <a:bodyPr wrap="none">
              <a:spAutoFit/>
            </a:bodyPr>
            <a:lstStyle/>
            <a:p>
              <a:r>
                <a:rPr lang="en-CA" sz="1600" b="1">
                  <a:latin typeface="Times New Roman" pitchFamily="18" charset="0"/>
                  <a:cs typeface="Times New Roman" pitchFamily="18" charset="0"/>
                </a:rPr>
                <a:t>Undo</a:t>
              </a:r>
              <a:endParaRPr lang="vi-VN" sz="1600" b="1">
                <a:latin typeface="Times New Roman" pitchFamily="18" charset="0"/>
                <a:cs typeface="Times New Roman" pitchFamily="18" charset="0"/>
              </a:endParaRPr>
            </a:p>
          </p:txBody>
        </p:sp>
        <p:sp>
          <p:nvSpPr>
            <p:cNvPr id="8" name="Rectangle 7"/>
            <p:cNvSpPr/>
            <p:nvPr/>
          </p:nvSpPr>
          <p:spPr>
            <a:xfrm>
              <a:off x="7133258" y="1766317"/>
              <a:ext cx="800219" cy="338554"/>
            </a:xfrm>
            <a:prstGeom prst="rect">
              <a:avLst/>
            </a:prstGeom>
          </p:spPr>
          <p:txBody>
            <a:bodyPr wrap="none">
              <a:spAutoFit/>
            </a:bodyPr>
            <a:lstStyle/>
            <a:p>
              <a:r>
                <a:rPr lang="en-CA" sz="1600" b="1" smtClean="0">
                  <a:latin typeface="Times New Roman" pitchFamily="18" charset="0"/>
                  <a:cs typeface="Times New Roman" pitchFamily="18" charset="0"/>
                </a:rPr>
                <a:t>Repeat</a:t>
              </a:r>
              <a:endParaRPr lang="vi-VN" sz="1600" b="1">
                <a:latin typeface="Times New Roman" pitchFamily="18" charset="0"/>
                <a:cs typeface="Times New Roman" pitchFamily="18" charset="0"/>
              </a:endParaRPr>
            </a:p>
          </p:txBody>
        </p:sp>
        <p:cxnSp>
          <p:nvCxnSpPr>
            <p:cNvPr id="9" name="Straight Arrow Connector 8"/>
            <p:cNvCxnSpPr>
              <a:stCxn id="6" idx="2"/>
            </p:cNvCxnSpPr>
            <p:nvPr/>
          </p:nvCxnSpPr>
          <p:spPr>
            <a:xfrm flipH="1">
              <a:off x="6802458" y="2109948"/>
              <a:ext cx="1" cy="1640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7344229" y="2104871"/>
              <a:ext cx="14514" cy="1691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3" name="Right Brace 12"/>
          <p:cNvSpPr/>
          <p:nvPr/>
        </p:nvSpPr>
        <p:spPr>
          <a:xfrm>
            <a:off x="9410888" y="2714171"/>
            <a:ext cx="560426" cy="2438400"/>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14" name="Rectangle 13"/>
          <p:cNvSpPr/>
          <p:nvPr/>
        </p:nvSpPr>
        <p:spPr>
          <a:xfrm>
            <a:off x="9971314" y="3144873"/>
            <a:ext cx="610023" cy="1815882"/>
          </a:xfrm>
          <a:prstGeom prst="rect">
            <a:avLst/>
          </a:prstGeom>
        </p:spPr>
        <p:txBody>
          <a:bodyPr wrap="square">
            <a:spAutoFit/>
          </a:bodyPr>
          <a:lstStyle/>
          <a:p>
            <a:r>
              <a:rPr lang="en-CA" sz="1600" b="1">
                <a:latin typeface="Times New Roman" pitchFamily="18" charset="0"/>
                <a:cs typeface="Times New Roman" pitchFamily="18" charset="0"/>
              </a:rPr>
              <a:t>lùi lại đến tối đa 100 lệnh </a:t>
            </a:r>
            <a:endParaRPr lang="vi-VN" sz="1600" b="1">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fld id="{57221DE5-C377-4F78-8E9C-AF748682D2E2}"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21</a:t>
            </a:fld>
            <a:endParaRPr lang="en-US"/>
          </a:p>
        </p:txBody>
      </p:sp>
    </p:spTree>
    <p:extLst>
      <p:ext uri="{BB962C8B-B14F-4D97-AF65-F5344CB8AC3E}">
        <p14:creationId xmlns:p14="http://schemas.microsoft.com/office/powerpoint/2010/main" val="38307744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r>
              <a:rPr lang="en-CA" b="1" dirty="0"/>
              <a:t>Sao </a:t>
            </a:r>
            <a:r>
              <a:rPr lang="en-CA" b="1" dirty="0" err="1"/>
              <a:t>chép</a:t>
            </a:r>
            <a:r>
              <a:rPr lang="en-CA" b="1" dirty="0"/>
              <a:t> </a:t>
            </a:r>
            <a:r>
              <a:rPr lang="en-CA" b="1" dirty="0" err="1"/>
              <a:t>và</a:t>
            </a:r>
            <a:r>
              <a:rPr lang="en-CA" b="1" dirty="0"/>
              <a:t> di </a:t>
            </a:r>
            <a:r>
              <a:rPr lang="en-CA" b="1" dirty="0" err="1"/>
              <a:t>chuyển</a:t>
            </a:r>
            <a:r>
              <a:rPr lang="en-CA" b="1" dirty="0"/>
              <a:t> </a:t>
            </a:r>
            <a:r>
              <a:rPr lang="en-CA" b="1" err="1"/>
              <a:t>dữ</a:t>
            </a:r>
            <a:r>
              <a:rPr lang="en-CA" b="1"/>
              <a:t> </a:t>
            </a:r>
            <a:r>
              <a:rPr lang="en-CA" b="1" smtClean="0"/>
              <a:t>liệu</a:t>
            </a:r>
            <a:endParaRPr lang="vi-VN" b="1" smtClean="0"/>
          </a:p>
          <a:p>
            <a:pPr marL="547688" lvl="1" indent="76200" algn="l"/>
            <a:r>
              <a:rPr lang="vi-VN" sz="2600" smtClean="0"/>
              <a:t> Sử dụng Clipboard: mở </a:t>
            </a:r>
            <a:r>
              <a:rPr lang="en-CA" smtClean="0"/>
              <a:t>nhóm </a:t>
            </a:r>
            <a:r>
              <a:rPr lang="en-CA" b="1"/>
              <a:t>Clipboard</a:t>
            </a:r>
            <a:r>
              <a:rPr lang="en-CA"/>
              <a:t> của </a:t>
            </a:r>
            <a:r>
              <a:rPr lang="en-CA" smtClean="0"/>
              <a:t>thẻ</a:t>
            </a:r>
            <a:r>
              <a:rPr lang="vi-VN" smtClean="0"/>
              <a:t> </a:t>
            </a:r>
            <a:r>
              <a:rPr lang="en-CA" b="1" smtClean="0"/>
              <a:t>Home</a:t>
            </a:r>
            <a:endParaRPr lang="en-US"/>
          </a:p>
          <a:p>
            <a:pPr marL="547688" indent="76200" algn="l">
              <a:buFont typeface="Wingdings" pitchFamily="2" charset="2"/>
              <a:buChar char="§"/>
            </a:pPr>
            <a:endParaRPr lang="en-US" sz="2600" dirty="0"/>
          </a:p>
          <a:p>
            <a:endParaRPr lang="en-US" sz="2200" dirty="0"/>
          </a:p>
          <a:p>
            <a:endParaRPr lang="en-US" sz="2200" dirty="0"/>
          </a:p>
          <a:p>
            <a:pPr lvl="1"/>
            <a:endParaRPr lang="vi-VN" sz="2200" smtClean="0"/>
          </a:p>
          <a:p>
            <a:pPr lvl="1"/>
            <a:endParaRPr lang="vi-VN" sz="2200"/>
          </a:p>
          <a:p>
            <a:pPr lvl="1"/>
            <a:endParaRPr lang="en-US" sz="2200" dirty="0"/>
          </a:p>
        </p:txBody>
      </p:sp>
      <p:sp>
        <p:nvSpPr>
          <p:cNvPr id="5" name="Slide Number Placeholder 4"/>
          <p:cNvSpPr>
            <a:spLocks noGrp="1"/>
          </p:cNvSpPr>
          <p:nvPr>
            <p:ph type="sldNum" sz="quarter" idx="16"/>
          </p:nvPr>
        </p:nvSpPr>
        <p:spPr>
          <a:prstGeom prst="rect">
            <a:avLst/>
          </a:prstGeom>
        </p:spPr>
        <p:txBody>
          <a:bodyPr lIns="109774" tIns="54887" rIns="109774" bIns="54887"/>
          <a:lstStyle/>
          <a:p>
            <a:fld id="{45FB6C65-6715-49C2-A781-2C0369051A11}" type="slidenum">
              <a:rPr lang="en-US" smtClean="0"/>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0906583"/>
              </p:ext>
            </p:extLst>
          </p:nvPr>
        </p:nvGraphicFramePr>
        <p:xfrm>
          <a:off x="931715" y="3022133"/>
          <a:ext cx="6673771" cy="2370846"/>
        </p:xfrm>
        <a:graphic>
          <a:graphicData uri="http://schemas.openxmlformats.org/drawingml/2006/table">
            <a:tbl>
              <a:tblPr firstRow="1" firstCol="1" bandRow="1"/>
              <a:tblGrid>
                <a:gridCol w="1424788">
                  <a:extLst>
                    <a:ext uri="{9D8B030D-6E8A-4147-A177-3AD203B41FA5}">
                      <a16:colId xmlns:a16="http://schemas.microsoft.com/office/drawing/2014/main" xmlns="" val="20000"/>
                    </a:ext>
                  </a:extLst>
                </a:gridCol>
                <a:gridCol w="5248983">
                  <a:extLst>
                    <a:ext uri="{9D8B030D-6E8A-4147-A177-3AD203B41FA5}">
                      <a16:colId xmlns:a16="http://schemas.microsoft.com/office/drawing/2014/main" xmlns="" val="20001"/>
                    </a:ext>
                  </a:extLst>
                </a:gridCol>
              </a:tblGrid>
              <a:tr h="733937">
                <a:tc>
                  <a:txBody>
                    <a:bodyPr/>
                    <a:lstStyle/>
                    <a:p>
                      <a:pPr>
                        <a:lnSpc>
                          <a:spcPct val="115000"/>
                        </a:lnSpc>
                        <a:spcBef>
                          <a:spcPts val="200"/>
                        </a:spcBef>
                        <a:spcAft>
                          <a:spcPts val="200"/>
                        </a:spcAft>
                        <a:tabLst>
                          <a:tab pos="228600" algn="l"/>
                        </a:tabLst>
                      </a:pPr>
                      <a:r>
                        <a:rPr lang="en-US" sz="2200" b="1" dirty="0">
                          <a:effectLst/>
                          <a:latin typeface="Times New Roman" pitchFamily="18" charset="0"/>
                          <a:ea typeface="Times New Roman" panose="02020603050405020304" pitchFamily="18" charset="0"/>
                          <a:cs typeface="Times New Roman" pitchFamily="18" charset="0"/>
                        </a:rPr>
                        <a:t>Cut (</a:t>
                      </a:r>
                      <a:r>
                        <a:rPr lang="en-US" sz="2200" b="1" dirty="0" err="1">
                          <a:effectLst/>
                          <a:latin typeface="Times New Roman" pitchFamily="18" charset="0"/>
                          <a:ea typeface="Times New Roman" panose="02020603050405020304" pitchFamily="18" charset="0"/>
                          <a:cs typeface="Times New Roman" pitchFamily="18" charset="0"/>
                        </a:rPr>
                        <a:t>Cắt</a:t>
                      </a:r>
                      <a:r>
                        <a:rPr lang="en-US" sz="2200" b="1" dirty="0">
                          <a:effectLst/>
                          <a:latin typeface="Times New Roman" pitchFamily="18" charset="0"/>
                          <a:ea typeface="Times New Roman" panose="02020603050405020304" pitchFamily="18" charset="0"/>
                          <a:cs typeface="Times New Roman" pitchFamily="18" charset="0"/>
                        </a:rPr>
                        <a:t>) </a:t>
                      </a:r>
                      <a:endParaRPr lang="vi-VN" sz="2200" b="1"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200">
                          <a:effectLst/>
                          <a:latin typeface="Times New Roman" pitchFamily="18" charset="0"/>
                          <a:ea typeface="Times New Roman" panose="02020603050405020304" pitchFamily="18" charset="0"/>
                          <a:cs typeface="Times New Roman" pitchFamily="18" charset="0"/>
                        </a:rPr>
                        <a:t>Chuyển nội dung của một ô hoặc của dải ô vào trong Office Clipboard.</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80725">
                <a:tc>
                  <a:txBody>
                    <a:bodyPr/>
                    <a:lstStyle/>
                    <a:p>
                      <a:pPr>
                        <a:lnSpc>
                          <a:spcPct val="115000"/>
                        </a:lnSpc>
                        <a:spcBef>
                          <a:spcPts val="200"/>
                        </a:spcBef>
                        <a:spcAft>
                          <a:spcPts val="200"/>
                        </a:spcAft>
                        <a:tabLst>
                          <a:tab pos="228600" algn="l"/>
                        </a:tabLst>
                      </a:pPr>
                      <a:r>
                        <a:rPr lang="en-US" sz="2200" b="1">
                          <a:effectLst/>
                          <a:latin typeface="Times New Roman" pitchFamily="18" charset="0"/>
                          <a:ea typeface="Times New Roman" panose="02020603050405020304" pitchFamily="18" charset="0"/>
                          <a:cs typeface="Times New Roman" pitchFamily="18" charset="0"/>
                        </a:rPr>
                        <a:t>Copy (Sao chép) </a:t>
                      </a:r>
                      <a:endParaRPr lang="vi-VN" sz="2200" b="1">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200" dirty="0">
                          <a:effectLst/>
                          <a:latin typeface="Times New Roman" pitchFamily="18" charset="0"/>
                          <a:ea typeface="Times New Roman" panose="02020603050405020304" pitchFamily="18" charset="0"/>
                          <a:cs typeface="Times New Roman" pitchFamily="18" charset="0"/>
                        </a:rPr>
                        <a:t>Sao </a:t>
                      </a:r>
                      <a:r>
                        <a:rPr lang="en-US" sz="2200" dirty="0" err="1">
                          <a:effectLst/>
                          <a:latin typeface="Times New Roman" pitchFamily="18" charset="0"/>
                          <a:ea typeface="Times New Roman" panose="02020603050405020304" pitchFamily="18" charset="0"/>
                          <a:cs typeface="Times New Roman" pitchFamily="18" charset="0"/>
                        </a:rPr>
                        <a:t>chép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nội</a:t>
                      </a:r>
                      <a:r>
                        <a:rPr lang="en-US" sz="2200" dirty="0">
                          <a:effectLst/>
                          <a:latin typeface="Times New Roman" pitchFamily="18" charset="0"/>
                          <a:ea typeface="Times New Roman" panose="02020603050405020304" pitchFamily="18" charset="0"/>
                          <a:cs typeface="Times New Roman" pitchFamily="18" charset="0"/>
                        </a:rPr>
                        <a:t> dung </a:t>
                      </a:r>
                      <a:r>
                        <a:rPr lang="en-US" sz="2200" dirty="0" err="1">
                          <a:effectLst/>
                          <a:latin typeface="Times New Roman" pitchFamily="18" charset="0"/>
                          <a:ea typeface="Times New Roman" panose="02020603050405020304" pitchFamily="18" charset="0"/>
                          <a:cs typeface="Times New Roman" pitchFamily="18" charset="0"/>
                        </a:rPr>
                        <a:t>của</a:t>
                      </a:r>
                      <a:r>
                        <a:rPr lang="en-US" sz="2200" dirty="0">
                          <a:effectLst/>
                          <a:latin typeface="Times New Roman" pitchFamily="18" charset="0"/>
                          <a:ea typeface="Times New Roman" panose="02020603050405020304" pitchFamily="18" charset="0"/>
                          <a:cs typeface="Times New Roman" pitchFamily="18" charset="0"/>
                        </a:rPr>
                        <a:t> ô </a:t>
                      </a:r>
                      <a:r>
                        <a:rPr lang="en-US" sz="2200" dirty="0" err="1">
                          <a:effectLst/>
                          <a:latin typeface="Times New Roman" pitchFamily="18" charset="0"/>
                          <a:ea typeface="Times New Roman" panose="02020603050405020304" pitchFamily="18" charset="0"/>
                          <a:cs typeface="Times New Roman" pitchFamily="18" charset="0"/>
                        </a:rPr>
                        <a:t>hoặc</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dải</a:t>
                      </a:r>
                      <a:r>
                        <a:rPr lang="en-US" sz="2200" dirty="0">
                          <a:effectLst/>
                          <a:latin typeface="Times New Roman" pitchFamily="18" charset="0"/>
                          <a:ea typeface="Times New Roman" panose="02020603050405020304" pitchFamily="18" charset="0"/>
                          <a:cs typeface="Times New Roman" pitchFamily="18" charset="0"/>
                        </a:rPr>
                        <a:t> ô </a:t>
                      </a:r>
                      <a:r>
                        <a:rPr lang="en-US" sz="2200" dirty="0" err="1">
                          <a:effectLst/>
                          <a:latin typeface="Times New Roman" pitchFamily="18" charset="0"/>
                          <a:ea typeface="Times New Roman" panose="02020603050405020304" pitchFamily="18" charset="0"/>
                          <a:cs typeface="Times New Roman" pitchFamily="18" charset="0"/>
                        </a:rPr>
                        <a:t>vào</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trong</a:t>
                      </a:r>
                      <a:r>
                        <a:rPr lang="en-US" sz="2200" dirty="0">
                          <a:effectLst/>
                          <a:latin typeface="Times New Roman" pitchFamily="18" charset="0"/>
                          <a:ea typeface="Times New Roman" panose="02020603050405020304" pitchFamily="18" charset="0"/>
                          <a:cs typeface="Times New Roman" pitchFamily="18" charset="0"/>
                        </a:rPr>
                        <a:t> Office Clipboard.</a:t>
                      </a:r>
                      <a:endParaRPr lang="vi-VN" sz="22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818977">
                <a:tc>
                  <a:txBody>
                    <a:bodyPr/>
                    <a:lstStyle/>
                    <a:p>
                      <a:pPr>
                        <a:lnSpc>
                          <a:spcPct val="115000"/>
                        </a:lnSpc>
                        <a:spcBef>
                          <a:spcPts val="200"/>
                        </a:spcBef>
                        <a:spcAft>
                          <a:spcPts val="200"/>
                        </a:spcAft>
                        <a:tabLst>
                          <a:tab pos="228600" algn="l"/>
                        </a:tabLst>
                      </a:pPr>
                      <a:r>
                        <a:rPr lang="en-US" sz="2200" b="1" dirty="0">
                          <a:effectLst/>
                          <a:latin typeface="Times New Roman" pitchFamily="18" charset="0"/>
                          <a:ea typeface="Times New Roman" panose="02020603050405020304" pitchFamily="18" charset="0"/>
                          <a:cs typeface="Times New Roman" pitchFamily="18" charset="0"/>
                        </a:rPr>
                        <a:t>Paste (</a:t>
                      </a:r>
                      <a:r>
                        <a:rPr lang="en-US" sz="2200" b="1" dirty="0" err="1">
                          <a:effectLst/>
                          <a:latin typeface="Times New Roman" pitchFamily="18" charset="0"/>
                          <a:ea typeface="Times New Roman" panose="02020603050405020304" pitchFamily="18" charset="0"/>
                          <a:cs typeface="Times New Roman" pitchFamily="18" charset="0"/>
                        </a:rPr>
                        <a:t>Dán</a:t>
                      </a:r>
                      <a:r>
                        <a:rPr lang="en-US" sz="2200" b="1" dirty="0">
                          <a:effectLst/>
                          <a:latin typeface="Times New Roman" pitchFamily="18" charset="0"/>
                          <a:ea typeface="Times New Roman" panose="02020603050405020304" pitchFamily="18" charset="0"/>
                          <a:cs typeface="Times New Roman" pitchFamily="18" charset="0"/>
                        </a:rPr>
                        <a:t>) </a:t>
                      </a:r>
                      <a:endParaRPr lang="vi-VN" sz="2200" b="1"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200" dirty="0" err="1">
                          <a:effectLst/>
                          <a:latin typeface="Times New Roman" pitchFamily="18" charset="0"/>
                          <a:ea typeface="Times New Roman" panose="02020603050405020304" pitchFamily="18" charset="0"/>
                          <a:cs typeface="Times New Roman" pitchFamily="18" charset="0"/>
                        </a:rPr>
                        <a:t>Dán</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bất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kỳ</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hoặc</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tất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cả</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các</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nội</a:t>
                      </a:r>
                      <a:r>
                        <a:rPr lang="en-US" sz="2200" dirty="0">
                          <a:effectLst/>
                          <a:latin typeface="Times New Roman" pitchFamily="18" charset="0"/>
                          <a:ea typeface="Times New Roman" panose="02020603050405020304" pitchFamily="18" charset="0"/>
                          <a:cs typeface="Times New Roman" pitchFamily="18" charset="0"/>
                        </a:rPr>
                        <a:t> dung </a:t>
                      </a:r>
                      <a:r>
                        <a:rPr lang="en-US" sz="2200" dirty="0" err="1">
                          <a:effectLst/>
                          <a:latin typeface="Times New Roman" pitchFamily="18" charset="0"/>
                          <a:ea typeface="Times New Roman" panose="02020603050405020304" pitchFamily="18" charset="0"/>
                          <a:cs typeface="Times New Roman" pitchFamily="18" charset="0"/>
                        </a:rPr>
                        <a:t>từ</a:t>
                      </a:r>
                      <a:r>
                        <a:rPr lang="en-US" sz="2200" dirty="0">
                          <a:effectLst/>
                          <a:latin typeface="Times New Roman" pitchFamily="18" charset="0"/>
                          <a:ea typeface="Times New Roman" panose="02020603050405020304" pitchFamily="18" charset="0"/>
                          <a:cs typeface="Times New Roman" pitchFamily="18" charset="0"/>
                        </a:rPr>
                        <a:t> Office Clipboard </a:t>
                      </a:r>
                      <a:r>
                        <a:rPr lang="en-US" sz="2200" dirty="0" err="1">
                          <a:effectLst/>
                          <a:latin typeface="Times New Roman" pitchFamily="18" charset="0"/>
                          <a:ea typeface="Times New Roman" panose="02020603050405020304" pitchFamily="18" charset="0"/>
                          <a:cs typeface="Times New Roman" pitchFamily="18" charset="0"/>
                        </a:rPr>
                        <a:t>vào</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một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hoặc</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nhiều</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vị</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trí</a:t>
                      </a:r>
                      <a:r>
                        <a:rPr lang="en-US" sz="2200" dirty="0">
                          <a:effectLst/>
                          <a:latin typeface="Times New Roman" pitchFamily="18" charset="0"/>
                          <a:ea typeface="Times New Roman" panose="02020603050405020304" pitchFamily="18" charset="0"/>
                          <a:cs typeface="Times New Roman" pitchFamily="18" charset="0"/>
                        </a:rPr>
                        <a:t>.</a:t>
                      </a:r>
                      <a:endParaRPr lang="vi-VN" sz="22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pic>
        <p:nvPicPr>
          <p:cNvPr id="8" name="Picture 7" descr="C:\Users\swong\Documents\Manuals\IC3 GS4\7314 IC3 GS4\Screens\L9\l9-012.png"/>
          <p:cNvPicPr/>
          <p:nvPr/>
        </p:nvPicPr>
        <p:blipFill>
          <a:blip r:embed="rId3">
            <a:extLst>
              <a:ext uri="{28A0092B-C50C-407E-A947-70E740481C1C}">
                <a14:useLocalDpi xmlns:a14="http://schemas.microsoft.com/office/drawing/2010/main" val="0"/>
              </a:ext>
            </a:extLst>
          </a:blip>
          <a:srcRect/>
          <a:stretch>
            <a:fillRect/>
          </a:stretch>
        </p:blipFill>
        <p:spPr bwMode="auto">
          <a:xfrm>
            <a:off x="9177310" y="1820662"/>
            <a:ext cx="2168580" cy="3883452"/>
          </a:xfrm>
          <a:prstGeom prst="rect">
            <a:avLst/>
          </a:prstGeom>
          <a:noFill/>
          <a:ln>
            <a:noFill/>
          </a:ln>
        </p:spPr>
      </p:pic>
      <p:sp>
        <p:nvSpPr>
          <p:cNvPr id="4" name="Date Placeholder 3"/>
          <p:cNvSpPr>
            <a:spLocks noGrp="1"/>
          </p:cNvSpPr>
          <p:nvPr>
            <p:ph type="dt" sz="half" idx="14"/>
          </p:nvPr>
        </p:nvSpPr>
        <p:spPr/>
        <p:txBody>
          <a:bodyPr/>
          <a:lstStyle/>
          <a:p>
            <a:fld id="{3C1E74A8-4793-40FE-8483-9D64DE70FFCE}" type="datetime1">
              <a:rPr lang="en-US" smtClean="0"/>
              <a:t>9/4/2018</a:t>
            </a:fld>
            <a:endParaRPr lang="en-US"/>
          </a:p>
        </p:txBody>
      </p:sp>
      <p:sp>
        <p:nvSpPr>
          <p:cNvPr id="7" name="Footer Placeholder 6"/>
          <p:cNvSpPr>
            <a:spLocks noGrp="1"/>
          </p:cNvSpPr>
          <p:nvPr>
            <p:ph type="ftr" sz="quarter" idx="15"/>
          </p:nvPr>
        </p:nvSpPr>
        <p:spPr/>
        <p:txBody>
          <a:bodyPr/>
          <a:lstStyle/>
          <a:p>
            <a:r>
              <a:rPr lang="en-US" smtClean="0"/>
              <a:t>IC3 – Key Applications</a:t>
            </a:r>
            <a:endParaRPr lang="en-US"/>
          </a:p>
        </p:txBody>
      </p:sp>
    </p:spTree>
    <p:extLst>
      <p:ext uri="{BB962C8B-B14F-4D97-AF65-F5344CB8AC3E}">
        <p14:creationId xmlns:p14="http://schemas.microsoft.com/office/powerpoint/2010/main" val="1759444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r>
              <a:rPr lang="en-CA" b="1" dirty="0"/>
              <a:t>Sao </a:t>
            </a:r>
            <a:r>
              <a:rPr lang="en-CA" b="1" dirty="0" err="1"/>
              <a:t>chép</a:t>
            </a:r>
            <a:r>
              <a:rPr lang="en-CA" b="1" dirty="0"/>
              <a:t> </a:t>
            </a:r>
            <a:r>
              <a:rPr lang="en-CA" b="1" dirty="0" err="1"/>
              <a:t>và</a:t>
            </a:r>
            <a:r>
              <a:rPr lang="en-CA" b="1" dirty="0"/>
              <a:t> di </a:t>
            </a:r>
            <a:r>
              <a:rPr lang="en-CA" b="1" dirty="0" err="1"/>
              <a:t>chuyển</a:t>
            </a:r>
            <a:r>
              <a:rPr lang="en-CA" b="1" dirty="0"/>
              <a:t> </a:t>
            </a:r>
            <a:r>
              <a:rPr lang="en-CA" b="1" err="1"/>
              <a:t>dữ</a:t>
            </a:r>
            <a:r>
              <a:rPr lang="en-CA" b="1"/>
              <a:t> </a:t>
            </a:r>
            <a:r>
              <a:rPr lang="en-CA" b="1" smtClean="0"/>
              <a:t>liệu</a:t>
            </a:r>
            <a:endParaRPr lang="vi-VN" b="1" smtClean="0"/>
          </a:p>
          <a:p>
            <a:pPr marL="547688" indent="-11113">
              <a:buFont typeface="Wingdings" pitchFamily="2" charset="2"/>
              <a:buChar char="§"/>
            </a:pPr>
            <a:r>
              <a:rPr lang="vi-VN" sz="2600"/>
              <a:t> </a:t>
            </a:r>
            <a:r>
              <a:rPr lang="vi-VN" sz="2600" smtClean="0"/>
              <a:t> Sử </a:t>
            </a:r>
            <a:r>
              <a:rPr lang="vi-VN" sz="2600"/>
              <a:t>dụng </a:t>
            </a:r>
            <a:r>
              <a:rPr lang="vi-VN" sz="2600" smtClean="0"/>
              <a:t>Công cụ</a:t>
            </a:r>
            <a:endParaRPr lang="en-US" sz="2600" dirty="0"/>
          </a:p>
          <a:p>
            <a:pPr lvl="1">
              <a:buFont typeface="Arial" pitchFamily="34" charset="0"/>
              <a:buChar char="•"/>
            </a:pPr>
            <a:r>
              <a:rPr lang="vi-VN" sz="2400" smtClean="0"/>
              <a:t>Trỏ </a:t>
            </a:r>
            <a:r>
              <a:rPr lang="vi-VN" sz="2400" dirty="0"/>
              <a:t>chuột vào đường viền của ô chứa nội </a:t>
            </a:r>
            <a:r>
              <a:rPr lang="vi-VN" sz="2400"/>
              <a:t>dung </a:t>
            </a:r>
            <a:r>
              <a:rPr lang="vi-VN" sz="2400" smtClean="0"/>
              <a:t>muốn </a:t>
            </a:r>
            <a:r>
              <a:rPr lang="vi-VN" sz="2400" dirty="0"/>
              <a:t>di chuyển và sau đó kéo nội dung của ô tới vị trí mới.</a:t>
            </a:r>
          </a:p>
          <a:p>
            <a:pPr lvl="1">
              <a:buFont typeface="Arial" pitchFamily="34" charset="0"/>
              <a:buChar char="•"/>
            </a:pPr>
            <a:r>
              <a:rPr lang="vi-VN" sz="2400" dirty="0"/>
              <a:t>Trỏ chuột vào đường viền của ô chứa nội </a:t>
            </a:r>
            <a:r>
              <a:rPr lang="vi-VN" sz="2400"/>
              <a:t>dung </a:t>
            </a:r>
            <a:r>
              <a:rPr lang="vi-VN" sz="2400" smtClean="0"/>
              <a:t>muốn </a:t>
            </a:r>
            <a:r>
              <a:rPr lang="vi-VN" sz="2400" dirty="0"/>
              <a:t>sao chép, nhấn phím </a:t>
            </a:r>
            <a:r>
              <a:rPr lang="vi-VN" sz="2400" b="1" dirty="0"/>
              <a:t>CTRL</a:t>
            </a:r>
            <a:r>
              <a:rPr lang="vi-VN" sz="2400" dirty="0"/>
              <a:t> và sau đó kéo nội dung của ô tới vị trí </a:t>
            </a:r>
            <a:r>
              <a:rPr lang="vi-VN" sz="2400"/>
              <a:t>mới</a:t>
            </a:r>
            <a:r>
              <a:rPr lang="vi-VN" sz="2400" smtClean="0"/>
              <a:t>.</a:t>
            </a:r>
          </a:p>
        </p:txBody>
      </p:sp>
      <p:sp>
        <p:nvSpPr>
          <p:cNvPr id="5" name="Slide Number Placeholder 4"/>
          <p:cNvSpPr>
            <a:spLocks noGrp="1"/>
          </p:cNvSpPr>
          <p:nvPr>
            <p:ph type="sldNum" sz="quarter" idx="16"/>
          </p:nvPr>
        </p:nvSpPr>
        <p:spPr>
          <a:prstGeom prst="rect">
            <a:avLst/>
          </a:prstGeom>
        </p:spPr>
        <p:txBody>
          <a:bodyPr lIns="109774" tIns="54887" rIns="109774" bIns="54887"/>
          <a:lstStyle/>
          <a:p>
            <a:fld id="{45FB6C65-6715-49C2-A781-2C0369051A11}" type="slidenum">
              <a:rPr lang="en-US" smtClean="0"/>
              <a:t>23</a:t>
            </a:fld>
            <a:endParaRPr lang="en-US" dirty="0"/>
          </a:p>
        </p:txBody>
      </p:sp>
      <p:sp>
        <p:nvSpPr>
          <p:cNvPr id="4" name="Date Placeholder 3"/>
          <p:cNvSpPr>
            <a:spLocks noGrp="1"/>
          </p:cNvSpPr>
          <p:nvPr>
            <p:ph type="dt" sz="half" idx="14"/>
          </p:nvPr>
        </p:nvSpPr>
        <p:spPr/>
        <p:txBody>
          <a:bodyPr/>
          <a:lstStyle/>
          <a:p>
            <a:fld id="{40AF0032-48F2-4896-8BF9-A8E105B7CBF8}" type="datetime1">
              <a:rPr lang="en-US" smtClean="0"/>
              <a:t>9/4/2018</a:t>
            </a:fld>
            <a:endParaRPr lang="en-US"/>
          </a:p>
        </p:txBody>
      </p:sp>
      <p:sp>
        <p:nvSpPr>
          <p:cNvPr id="6" name="Footer Placeholder 5"/>
          <p:cNvSpPr>
            <a:spLocks noGrp="1"/>
          </p:cNvSpPr>
          <p:nvPr>
            <p:ph type="ftr" sz="quarter" idx="15"/>
          </p:nvPr>
        </p:nvSpPr>
        <p:spPr/>
        <p:txBody>
          <a:bodyPr/>
          <a:lstStyle/>
          <a:p>
            <a:r>
              <a:rPr lang="en-US" smtClean="0"/>
              <a:t>IC3 – Key Applications</a:t>
            </a:r>
            <a:endParaRPr lang="en-US"/>
          </a:p>
        </p:txBody>
      </p:sp>
    </p:spTree>
    <p:extLst>
      <p:ext uri="{BB962C8B-B14F-4D97-AF65-F5344CB8AC3E}">
        <p14:creationId xmlns:p14="http://schemas.microsoft.com/office/powerpoint/2010/main" val="1184899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r>
              <a:rPr lang="en-CA" b="1" dirty="0"/>
              <a:t>Sao </a:t>
            </a:r>
            <a:r>
              <a:rPr lang="en-CA" b="1" dirty="0" err="1"/>
              <a:t>chép</a:t>
            </a:r>
            <a:r>
              <a:rPr lang="en-CA" b="1" dirty="0"/>
              <a:t> </a:t>
            </a:r>
            <a:r>
              <a:rPr lang="en-CA" b="1" dirty="0" err="1"/>
              <a:t>và</a:t>
            </a:r>
            <a:r>
              <a:rPr lang="en-CA" b="1" dirty="0"/>
              <a:t> di </a:t>
            </a:r>
            <a:r>
              <a:rPr lang="en-CA" b="1" dirty="0" err="1"/>
              <a:t>chuyển</a:t>
            </a:r>
            <a:r>
              <a:rPr lang="en-CA" b="1" dirty="0"/>
              <a:t> </a:t>
            </a:r>
            <a:r>
              <a:rPr lang="en-CA" b="1" err="1"/>
              <a:t>dữ</a:t>
            </a:r>
            <a:r>
              <a:rPr lang="en-CA" b="1"/>
              <a:t> </a:t>
            </a:r>
            <a:r>
              <a:rPr lang="en-CA" b="1" smtClean="0"/>
              <a:t>liệu</a:t>
            </a:r>
            <a:endParaRPr lang="vi-VN" b="1" smtClean="0"/>
          </a:p>
          <a:p>
            <a:pPr lvl="1"/>
            <a:r>
              <a:rPr lang="vi-VN"/>
              <a:t> </a:t>
            </a:r>
            <a:r>
              <a:rPr lang="vi-VN" smtClean="0"/>
              <a:t> </a:t>
            </a:r>
            <a:r>
              <a:rPr lang="en-US" b="1" i="1"/>
              <a:t>Marquee</a:t>
            </a:r>
            <a:r>
              <a:rPr lang="en-US"/>
              <a:t> </a:t>
            </a:r>
            <a:r>
              <a:rPr lang="en-CA"/>
              <a:t>chỉ ra vùng dữ liệu bạn muốn sao chép hoặc cắt. Để xóa hình chữ nhật chuyển động đó</a:t>
            </a:r>
            <a:r>
              <a:rPr lang="en-US"/>
              <a:t>:</a:t>
            </a:r>
          </a:p>
          <a:p>
            <a:pPr lvl="2"/>
            <a:r>
              <a:rPr lang="en-US"/>
              <a:t>Nhấn </a:t>
            </a:r>
            <a:r>
              <a:rPr lang="en-US" b="1"/>
              <a:t>ESC</a:t>
            </a:r>
            <a:r>
              <a:rPr lang="en-US"/>
              <a:t>; hoặc</a:t>
            </a:r>
          </a:p>
          <a:p>
            <a:pPr lvl="2"/>
            <a:r>
              <a:rPr lang="vi-VN" smtClean="0"/>
              <a:t>N</a:t>
            </a:r>
            <a:r>
              <a:rPr lang="en-CA" smtClean="0"/>
              <a:t>hập </a:t>
            </a:r>
            <a:r>
              <a:rPr lang="en-CA"/>
              <a:t>ký tự đầu tiên, số hoặc ký hiệu của mục dữ liệu mới; hoặc</a:t>
            </a:r>
            <a:endParaRPr lang="en-US"/>
          </a:p>
          <a:p>
            <a:pPr lvl="2"/>
            <a:r>
              <a:rPr lang="en-US"/>
              <a:t>Nhấn </a:t>
            </a:r>
            <a:r>
              <a:rPr lang="en-US" b="1"/>
              <a:t>ENTER</a:t>
            </a:r>
            <a:r>
              <a:rPr lang="en-US"/>
              <a:t> </a:t>
            </a:r>
            <a:r>
              <a:rPr lang="en-CA"/>
              <a:t>để dán các mục đã bị cắt hoặc sao chép vào duy nhất vị trí hiện tại</a:t>
            </a:r>
            <a:endParaRPr lang="en-US"/>
          </a:p>
        </p:txBody>
      </p:sp>
      <p:sp>
        <p:nvSpPr>
          <p:cNvPr id="5" name="Slide Number Placeholder 4"/>
          <p:cNvSpPr>
            <a:spLocks noGrp="1"/>
          </p:cNvSpPr>
          <p:nvPr>
            <p:ph type="sldNum" sz="quarter" idx="16"/>
          </p:nvPr>
        </p:nvSpPr>
        <p:spPr>
          <a:prstGeom prst="rect">
            <a:avLst/>
          </a:prstGeom>
        </p:spPr>
        <p:txBody>
          <a:bodyPr lIns="109774" tIns="54887" rIns="109774" bIns="54887"/>
          <a:lstStyle/>
          <a:p>
            <a:fld id="{45FB6C65-6715-49C2-A781-2C0369051A11}" type="slidenum">
              <a:rPr lang="en-US" smtClean="0"/>
              <a:t>24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079" y="2875870"/>
            <a:ext cx="6150102" cy="76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1036EBD4-FCDA-42A8-8BCA-E268B64B7F85}" type="datetime1">
              <a:rPr lang="en-US" smtClean="0"/>
              <a:t>9/4/2018</a:t>
            </a:fld>
            <a:endParaRPr lang="en-US"/>
          </a:p>
        </p:txBody>
      </p:sp>
      <p:sp>
        <p:nvSpPr>
          <p:cNvPr id="6" name="Footer Placeholder 5"/>
          <p:cNvSpPr>
            <a:spLocks noGrp="1"/>
          </p:cNvSpPr>
          <p:nvPr>
            <p:ph type="ftr" sz="quarter" idx="15"/>
          </p:nvPr>
        </p:nvSpPr>
        <p:spPr/>
        <p:txBody>
          <a:bodyPr/>
          <a:lstStyle/>
          <a:p>
            <a:r>
              <a:rPr lang="en-US" smtClean="0"/>
              <a:t>IC3 – Key Applications</a:t>
            </a:r>
            <a:endParaRPr lang="en-US"/>
          </a:p>
        </p:txBody>
      </p:sp>
    </p:spTree>
    <p:extLst>
      <p:ext uri="{BB962C8B-B14F-4D97-AF65-F5344CB8AC3E}">
        <p14:creationId xmlns:p14="http://schemas.microsoft.com/office/powerpoint/2010/main" val="31901902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r>
              <a:rPr lang="en-CA" b="1" smtClean="0"/>
              <a:t>Thay đổi độ rộng cột/chiều cao dòng: </a:t>
            </a:r>
          </a:p>
          <a:p>
            <a:pPr marL="449262" indent="0">
              <a:buNone/>
            </a:pPr>
            <a:r>
              <a:rPr lang="vi-VN" sz="2400" b="1" i="1" smtClean="0"/>
              <a:t>Cách </a:t>
            </a:r>
            <a:r>
              <a:rPr lang="vi-VN" sz="2400" b="1" i="1" smtClean="0"/>
              <a:t>1</a:t>
            </a:r>
            <a:r>
              <a:rPr lang="vi-VN" sz="2400" b="1" smtClean="0"/>
              <a:t>. </a:t>
            </a:r>
            <a:r>
              <a:rPr lang="en-CA" sz="2400" smtClean="0"/>
              <a:t>Trên </a:t>
            </a:r>
            <a:r>
              <a:rPr lang="en-CA" sz="2400"/>
              <a:t>thẻ </a:t>
            </a:r>
            <a:r>
              <a:rPr lang="en-CA" sz="2400" b="1"/>
              <a:t>Home</a:t>
            </a:r>
            <a:r>
              <a:rPr lang="en-CA" sz="2400"/>
              <a:t>, trong nhóm</a:t>
            </a:r>
            <a:r>
              <a:rPr lang="en-CA" sz="2400" b="1"/>
              <a:t> </a:t>
            </a:r>
            <a:r>
              <a:rPr lang="en-CA" sz="2400" b="1" smtClean="0"/>
              <a:t>Cells</a:t>
            </a:r>
            <a:endParaRPr lang="vi-VN" sz="2400" smtClean="0"/>
          </a:p>
          <a:p>
            <a:pPr marL="449262" indent="0">
              <a:buNone/>
            </a:pPr>
            <a:r>
              <a:rPr lang="en-CA" sz="2400" smtClean="0"/>
              <a:t>chọn </a:t>
            </a:r>
            <a:r>
              <a:rPr lang="en-CA" sz="2400" b="1" smtClean="0"/>
              <a:t>Format</a:t>
            </a:r>
            <a:endParaRPr lang="en-US" sz="2400" b="1" dirty="0"/>
          </a:p>
        </p:txBody>
      </p:sp>
      <p:grpSp>
        <p:nvGrpSpPr>
          <p:cNvPr id="14" name="Group 13"/>
          <p:cNvGrpSpPr/>
          <p:nvPr/>
        </p:nvGrpSpPr>
        <p:grpSpPr>
          <a:xfrm>
            <a:off x="1298832" y="2805856"/>
            <a:ext cx="4327978" cy="2381250"/>
            <a:chOff x="1298832" y="2805856"/>
            <a:chExt cx="4327978" cy="2381250"/>
          </a:xfrm>
        </p:grpSpPr>
        <p:sp>
          <p:nvSpPr>
            <p:cNvPr id="8" name="Rectangle 7"/>
            <p:cNvSpPr/>
            <p:nvPr/>
          </p:nvSpPr>
          <p:spPr>
            <a:xfrm>
              <a:off x="1403413" y="4054537"/>
              <a:ext cx="2008883" cy="338554"/>
            </a:xfrm>
            <a:prstGeom prst="rect">
              <a:avLst/>
            </a:prstGeom>
          </p:spPr>
          <p:txBody>
            <a:bodyPr wrap="none">
              <a:spAutoFit/>
            </a:bodyPr>
            <a:lstStyle/>
            <a:p>
              <a:r>
                <a:rPr lang="en-CA" sz="1600" b="1" smtClean="0">
                  <a:latin typeface="Times New Roman" pitchFamily="18" charset="0"/>
                  <a:cs typeface="Times New Roman" pitchFamily="18" charset="0"/>
                </a:rPr>
                <a:t>Thay </a:t>
              </a:r>
              <a:r>
                <a:rPr lang="en-CA" sz="1600" b="1">
                  <a:latin typeface="Times New Roman" pitchFamily="18" charset="0"/>
                  <a:cs typeface="Times New Roman" pitchFamily="18" charset="0"/>
                </a:rPr>
                <a:t>đổi độ rộng cột</a:t>
              </a:r>
              <a:endParaRPr lang="vi-VN" sz="1600" b="1">
                <a:latin typeface="Times New Roman" pitchFamily="18" charset="0"/>
                <a:cs typeface="Times New Roman" pitchFamily="18" charset="0"/>
              </a:endParaRPr>
            </a:p>
          </p:txBody>
        </p:sp>
        <p:sp>
          <p:nvSpPr>
            <p:cNvPr id="10" name="Rectangle 9"/>
            <p:cNvSpPr/>
            <p:nvPr/>
          </p:nvSpPr>
          <p:spPr>
            <a:xfrm>
              <a:off x="1298832" y="3553131"/>
              <a:ext cx="2316660" cy="338554"/>
            </a:xfrm>
            <a:prstGeom prst="rect">
              <a:avLst/>
            </a:prstGeom>
          </p:spPr>
          <p:txBody>
            <a:bodyPr wrap="none">
              <a:spAutoFit/>
            </a:bodyPr>
            <a:lstStyle/>
            <a:p>
              <a:r>
                <a:rPr lang="en-CA" sz="1600" b="1" smtClean="0">
                  <a:latin typeface="Times New Roman" pitchFamily="18" charset="0"/>
                  <a:cs typeface="Times New Roman" pitchFamily="18" charset="0"/>
                </a:rPr>
                <a:t>Thay </a:t>
              </a:r>
              <a:r>
                <a:rPr lang="en-CA" sz="1600" b="1">
                  <a:latin typeface="Times New Roman" pitchFamily="18" charset="0"/>
                  <a:cs typeface="Times New Roman" pitchFamily="18" charset="0"/>
                </a:rPr>
                <a:t>đổi </a:t>
              </a:r>
              <a:r>
                <a:rPr lang="en-CA" sz="1600" b="1" smtClean="0">
                  <a:latin typeface="Times New Roman" pitchFamily="18" charset="0"/>
                  <a:cs typeface="Times New Roman" pitchFamily="18" charset="0"/>
                </a:rPr>
                <a:t>chiều cao dòng</a:t>
              </a:r>
              <a:endParaRPr lang="vi-VN" sz="1600" b="1">
                <a:latin typeface="Times New Roman" pitchFamily="18" charset="0"/>
                <a:cs typeface="Times New Roman" pitchFamily="18" charset="0"/>
              </a:endParaRPr>
            </a:p>
          </p:txBody>
        </p:sp>
        <p:cxnSp>
          <p:nvCxnSpPr>
            <p:cNvPr id="11" name="Straight Arrow Connector 10"/>
            <p:cNvCxnSpPr/>
            <p:nvPr/>
          </p:nvCxnSpPr>
          <p:spPr>
            <a:xfrm>
              <a:off x="3521869" y="3763080"/>
              <a:ext cx="39044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412296" y="4252842"/>
              <a:ext cx="414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310" y="2805856"/>
              <a:ext cx="1714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6400813" y="2275858"/>
            <a:ext cx="5512254" cy="830997"/>
          </a:xfrm>
          <a:prstGeom prst="rect">
            <a:avLst/>
          </a:prstGeom>
        </p:spPr>
        <p:txBody>
          <a:bodyPr wrap="square">
            <a:spAutoFit/>
          </a:bodyPr>
          <a:lstStyle/>
          <a:p>
            <a:pPr marL="174625" lvl="2" algn="ctr"/>
            <a:r>
              <a:rPr lang="vi-VN" sz="2400" smtClean="0">
                <a:latin typeface="+mj-lt"/>
              </a:rPr>
              <a:t>     </a:t>
            </a:r>
            <a:r>
              <a:rPr lang="vi-VN" sz="2400" b="1" i="1" smtClean="0">
                <a:latin typeface="+mj-lt"/>
              </a:rPr>
              <a:t>Cách 2</a:t>
            </a:r>
            <a:r>
              <a:rPr lang="vi-VN" sz="2400" b="1" smtClean="0">
                <a:latin typeface="+mj-lt"/>
              </a:rPr>
              <a:t>.</a:t>
            </a:r>
            <a:r>
              <a:rPr lang="vi-VN" sz="2400" smtClean="0">
                <a:latin typeface="+mj-lt"/>
              </a:rPr>
              <a:t> </a:t>
            </a:r>
          </a:p>
          <a:p>
            <a:pPr marL="536575" lvl="2" algn="just"/>
            <a:endParaRPr lang="en-US" sz="2400" dirty="0">
              <a:latin typeface="+mj-lt"/>
            </a:endParaRPr>
          </a:p>
        </p:txBody>
      </p:sp>
      <p:grpSp>
        <p:nvGrpSpPr>
          <p:cNvPr id="25" name="Group 24"/>
          <p:cNvGrpSpPr/>
          <p:nvPr/>
        </p:nvGrpSpPr>
        <p:grpSpPr>
          <a:xfrm>
            <a:off x="6153873" y="2701133"/>
            <a:ext cx="4467524" cy="2755355"/>
            <a:chOff x="5747473" y="3035477"/>
            <a:chExt cx="4467524" cy="2755355"/>
          </a:xfrm>
        </p:grpSpPr>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921" y="3458506"/>
              <a:ext cx="16097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6921" y="5333632"/>
              <a:ext cx="153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747473" y="5276843"/>
              <a:ext cx="2470548" cy="338554"/>
            </a:xfrm>
            <a:prstGeom prst="rect">
              <a:avLst/>
            </a:prstGeom>
          </p:spPr>
          <p:txBody>
            <a:bodyPr wrap="none">
              <a:spAutoFit/>
            </a:bodyPr>
            <a:lstStyle/>
            <a:p>
              <a:r>
                <a:rPr lang="en-CA" sz="1600" b="1" smtClean="0">
                  <a:latin typeface="Times New Roman" pitchFamily="18" charset="0"/>
                  <a:cs typeface="Times New Roman" pitchFamily="18" charset="0"/>
                </a:rPr>
                <a:t>Thay </a:t>
              </a:r>
              <a:r>
                <a:rPr lang="en-CA" sz="1600" b="1">
                  <a:latin typeface="Times New Roman" pitchFamily="18" charset="0"/>
                  <a:cs typeface="Times New Roman" pitchFamily="18" charset="0"/>
                </a:rPr>
                <a:t>đổi </a:t>
              </a:r>
              <a:r>
                <a:rPr lang="en-CA" sz="1600" b="1" smtClean="0">
                  <a:latin typeface="Times New Roman" pitchFamily="18" charset="0"/>
                  <a:cs typeface="Times New Roman" pitchFamily="18" charset="0"/>
                </a:rPr>
                <a:t>chiều cao dòng</a:t>
              </a:r>
              <a:r>
                <a:rPr lang="vi-VN" sz="1600" b="1" smtClean="0">
                  <a:latin typeface="Times New Roman" pitchFamily="18" charset="0"/>
                  <a:cs typeface="Times New Roman" pitchFamily="18" charset="0"/>
                </a:rPr>
                <a:t> 5</a:t>
              </a:r>
              <a:endParaRPr lang="vi-VN" sz="1600" b="1">
                <a:latin typeface="Times New Roman" pitchFamily="18" charset="0"/>
                <a:cs typeface="Times New Roman" pitchFamily="18" charset="0"/>
              </a:endParaRPr>
            </a:p>
          </p:txBody>
        </p:sp>
        <p:sp>
          <p:nvSpPr>
            <p:cNvPr id="22" name="Rectangle 21"/>
            <p:cNvSpPr/>
            <p:nvPr/>
          </p:nvSpPr>
          <p:spPr>
            <a:xfrm>
              <a:off x="8007341" y="3035477"/>
              <a:ext cx="2207656" cy="338554"/>
            </a:xfrm>
            <a:prstGeom prst="rect">
              <a:avLst/>
            </a:prstGeom>
          </p:spPr>
          <p:txBody>
            <a:bodyPr wrap="none">
              <a:spAutoFit/>
            </a:bodyPr>
            <a:lstStyle/>
            <a:p>
              <a:r>
                <a:rPr lang="en-CA" sz="1600" b="1" smtClean="0">
                  <a:latin typeface="Times New Roman" pitchFamily="18" charset="0"/>
                  <a:cs typeface="Times New Roman" pitchFamily="18" charset="0"/>
                </a:rPr>
                <a:t>Thay </a:t>
              </a:r>
              <a:r>
                <a:rPr lang="en-CA" sz="1600" b="1">
                  <a:latin typeface="Times New Roman" pitchFamily="18" charset="0"/>
                  <a:cs typeface="Times New Roman" pitchFamily="18" charset="0"/>
                </a:rPr>
                <a:t>đổi độ rộng </a:t>
              </a:r>
              <a:r>
                <a:rPr lang="en-CA" sz="1600" b="1" smtClean="0">
                  <a:latin typeface="Times New Roman" pitchFamily="18" charset="0"/>
                  <a:cs typeface="Times New Roman" pitchFamily="18" charset="0"/>
                </a:rPr>
                <a:t>cột</a:t>
              </a:r>
              <a:r>
                <a:rPr lang="vi-VN" sz="1600" b="1" smtClean="0">
                  <a:latin typeface="Times New Roman" pitchFamily="18" charset="0"/>
                  <a:cs typeface="Times New Roman" pitchFamily="18" charset="0"/>
                </a:rPr>
                <a:t> D</a:t>
              </a:r>
              <a:endParaRPr lang="vi-VN" sz="1600" b="1">
                <a:latin typeface="Times New Roman" pitchFamily="18" charset="0"/>
                <a:cs typeface="Times New Roman" pitchFamily="18" charset="0"/>
              </a:endParaRPr>
            </a:p>
          </p:txBody>
        </p:sp>
        <p:cxnSp>
          <p:nvCxnSpPr>
            <p:cNvPr id="17" name="Straight Arrow Connector 16"/>
            <p:cNvCxnSpPr/>
            <p:nvPr/>
          </p:nvCxnSpPr>
          <p:spPr>
            <a:xfrm>
              <a:off x="8007341" y="4546252"/>
              <a:ext cx="25255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8973683" y="3360658"/>
              <a:ext cx="0" cy="126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00D971B7-6D4C-4BA1-ABCE-4E84F1CFF32D}"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25</a:t>
            </a:fld>
            <a:endParaRPr lang="en-US"/>
          </a:p>
        </p:txBody>
      </p:sp>
    </p:spTree>
    <p:extLst>
      <p:ext uri="{BB962C8B-B14F-4D97-AF65-F5344CB8AC3E}">
        <p14:creationId xmlns:p14="http://schemas.microsoft.com/office/powerpoint/2010/main" val="4013104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pPr>
              <a:spcBef>
                <a:spcPts val="720"/>
              </a:spcBef>
            </a:pPr>
            <a:r>
              <a:rPr lang="en-CA" sz="2400" b="1" err="1"/>
              <a:t>Thêm</a:t>
            </a:r>
            <a:r>
              <a:rPr lang="en-CA" sz="2400" b="1"/>
              <a:t> </a:t>
            </a:r>
            <a:r>
              <a:rPr lang="en-CA" sz="2400" b="1" smtClean="0"/>
              <a:t>dòng</a:t>
            </a:r>
            <a:r>
              <a:rPr lang="en-CA" sz="2400" b="1" dirty="0"/>
              <a:t>, </a:t>
            </a:r>
            <a:r>
              <a:rPr lang="en-CA" sz="2400" b="1" dirty="0" err="1"/>
              <a:t>cột</a:t>
            </a:r>
            <a:r>
              <a:rPr lang="en-CA" sz="2400" b="1" dirty="0"/>
              <a:t>, </a:t>
            </a:r>
            <a:r>
              <a:rPr lang="en-CA" sz="2400" b="1" err="1"/>
              <a:t>hoặc</a:t>
            </a:r>
            <a:r>
              <a:rPr lang="en-CA" sz="2400" b="1"/>
              <a:t> </a:t>
            </a:r>
            <a:r>
              <a:rPr lang="en-CA" sz="2400" b="1" smtClean="0"/>
              <a:t>ô</a:t>
            </a:r>
          </a:p>
          <a:p>
            <a:pPr>
              <a:spcBef>
                <a:spcPts val="720"/>
              </a:spcBef>
            </a:pPr>
            <a:endParaRPr lang="en-CA" sz="2400" b="1"/>
          </a:p>
          <a:p>
            <a:pPr>
              <a:spcBef>
                <a:spcPts val="720"/>
              </a:spcBef>
            </a:pPr>
            <a:endParaRPr lang="en-CA" sz="2400" b="1" smtClean="0"/>
          </a:p>
          <a:p>
            <a:pPr>
              <a:spcBef>
                <a:spcPts val="720"/>
              </a:spcBef>
            </a:pPr>
            <a:endParaRPr lang="en-CA" sz="2400" b="1"/>
          </a:p>
          <a:p>
            <a:pPr>
              <a:spcBef>
                <a:spcPts val="720"/>
              </a:spcBef>
            </a:pPr>
            <a:endParaRPr lang="en-CA" sz="2400" b="1" smtClean="0"/>
          </a:p>
          <a:p>
            <a:pPr>
              <a:spcBef>
                <a:spcPts val="720"/>
              </a:spcBef>
            </a:pPr>
            <a:endParaRPr lang="en-CA" sz="2400" b="1"/>
          </a:p>
          <a:p>
            <a:pPr marL="812800" lvl="2" indent="-276225">
              <a:buFont typeface="Wingdings" pitchFamily="2" charset="2"/>
              <a:buChar char="§"/>
            </a:pPr>
            <a:r>
              <a:rPr lang="en-CA" smtClean="0"/>
              <a:t>Hoặc Nhấp </a:t>
            </a:r>
            <a:r>
              <a:rPr lang="en-CA"/>
              <a:t>chuột phải vào </a:t>
            </a:r>
            <a:r>
              <a:rPr lang="en-CA" smtClean="0"/>
              <a:t>cột/dòng/ ô  </a:t>
            </a:r>
            <a:r>
              <a:rPr lang="en-CA"/>
              <a:t>đã chọn và chọn </a:t>
            </a:r>
            <a:r>
              <a:rPr lang="en-CA" b="1"/>
              <a:t>Insert</a:t>
            </a:r>
            <a:endParaRPr lang="en-US"/>
          </a:p>
          <a:p>
            <a:pPr>
              <a:spcBef>
                <a:spcPts val="720"/>
              </a:spcBef>
            </a:pPr>
            <a:endParaRPr lang="en-US" sz="2400" b="1" dirty="0"/>
          </a:p>
        </p:txBody>
      </p:sp>
      <p:grpSp>
        <p:nvGrpSpPr>
          <p:cNvPr id="36" name="Group 35"/>
          <p:cNvGrpSpPr/>
          <p:nvPr/>
        </p:nvGrpSpPr>
        <p:grpSpPr>
          <a:xfrm>
            <a:off x="1410353" y="2052868"/>
            <a:ext cx="9541714" cy="3148925"/>
            <a:chOff x="1410353" y="2676970"/>
            <a:chExt cx="9541714" cy="3148925"/>
          </a:xfrm>
        </p:grpSpPr>
        <p:pic>
          <p:nvPicPr>
            <p:cNvPr id="6" name="Picture 5" descr="C:\Users\swong\Documents\Manuals\IC3 GS4\7314 IC3 GS4\Screens\L9\l9-019.png"/>
            <p:cNvPicPr/>
            <p:nvPr/>
          </p:nvPicPr>
          <p:blipFill>
            <a:blip r:embed="rId3">
              <a:extLst>
                <a:ext uri="{28A0092B-C50C-407E-A947-70E740481C1C}">
                  <a14:useLocalDpi xmlns:a14="http://schemas.microsoft.com/office/drawing/2010/main" val="0"/>
                </a:ext>
              </a:extLst>
            </a:blip>
            <a:srcRect/>
            <a:stretch>
              <a:fillRect/>
            </a:stretch>
          </p:blipFill>
          <p:spPr bwMode="auto">
            <a:xfrm>
              <a:off x="4712524" y="2676970"/>
              <a:ext cx="2515590" cy="2116870"/>
            </a:xfrm>
            <a:prstGeom prst="rect">
              <a:avLst/>
            </a:prstGeom>
            <a:noFill/>
            <a:ln>
              <a:noFill/>
            </a:ln>
          </p:spPr>
        </p:pic>
        <p:pic>
          <p:nvPicPr>
            <p:cNvPr id="7" name="Picture 6" descr="C:\Users\swong\Documents\Manuals\IC3 GS4\7314 IC3 GS4\Screens\L9\l9-020.png"/>
            <p:cNvPicPr/>
            <p:nvPr/>
          </p:nvPicPr>
          <p:blipFill>
            <a:blip r:embed="rId4">
              <a:extLst>
                <a:ext uri="{28A0092B-C50C-407E-A947-70E740481C1C}">
                  <a14:useLocalDpi xmlns:a14="http://schemas.microsoft.com/office/drawing/2010/main" val="0"/>
                </a:ext>
              </a:extLst>
            </a:blip>
            <a:srcRect/>
            <a:stretch>
              <a:fillRect/>
            </a:stretch>
          </p:blipFill>
          <p:spPr bwMode="auto">
            <a:xfrm>
              <a:off x="2056409" y="4310743"/>
              <a:ext cx="2001361" cy="1515152"/>
            </a:xfrm>
            <a:prstGeom prst="rect">
              <a:avLst/>
            </a:prstGeom>
            <a:noFill/>
            <a:ln>
              <a:noFill/>
            </a:ln>
          </p:spPr>
        </p:pic>
        <p:sp>
          <p:nvSpPr>
            <p:cNvPr id="8" name="Rectangle 7"/>
            <p:cNvSpPr/>
            <p:nvPr/>
          </p:nvSpPr>
          <p:spPr>
            <a:xfrm>
              <a:off x="7446620" y="4441199"/>
              <a:ext cx="3505447" cy="674544"/>
            </a:xfrm>
            <a:prstGeom prst="rect">
              <a:avLst/>
            </a:prstGeom>
          </p:spPr>
          <p:txBody>
            <a:bodyPr wrap="none">
              <a:spAutoFit/>
            </a:bodyPr>
            <a:lstStyle/>
            <a:p>
              <a:pPr lvl="1">
                <a:spcBef>
                  <a:spcPts val="720"/>
                </a:spcBef>
              </a:pPr>
              <a:r>
                <a:rPr lang="en-CA" sz="1600" b="1">
                  <a:latin typeface="Times New Roman" pitchFamily="18" charset="0"/>
                  <a:cs typeface="Times New Roman" pitchFamily="18" charset="0"/>
                </a:rPr>
                <a:t>Chèn một cột vào phía bên trái </a:t>
              </a:r>
              <a:endParaRPr lang="en-CA" sz="1600" b="1" smtClean="0">
                <a:latin typeface="Times New Roman" pitchFamily="18" charset="0"/>
                <a:cs typeface="Times New Roman" pitchFamily="18" charset="0"/>
              </a:endParaRPr>
            </a:p>
            <a:p>
              <a:pPr lvl="1">
                <a:spcBef>
                  <a:spcPts val="720"/>
                </a:spcBef>
              </a:pPr>
              <a:r>
                <a:rPr lang="en-CA" sz="1600" b="1" smtClean="0">
                  <a:latin typeface="Times New Roman" pitchFamily="18" charset="0"/>
                  <a:cs typeface="Times New Roman" pitchFamily="18" charset="0"/>
                </a:rPr>
                <a:t> </a:t>
              </a:r>
              <a:r>
                <a:rPr lang="en-CA" sz="1600" b="1">
                  <a:latin typeface="Times New Roman" pitchFamily="18" charset="0"/>
                  <a:cs typeface="Times New Roman" pitchFamily="18" charset="0"/>
                </a:rPr>
                <a:t>cột đã chọn</a:t>
              </a:r>
              <a:endParaRPr lang="en-US" sz="1600" b="1" dirty="0">
                <a:latin typeface="Times New Roman" pitchFamily="18" charset="0"/>
                <a:cs typeface="Times New Roman" pitchFamily="18" charset="0"/>
              </a:endParaRPr>
            </a:p>
          </p:txBody>
        </p:sp>
        <p:sp>
          <p:nvSpPr>
            <p:cNvPr id="9" name="Rectangle 8"/>
            <p:cNvSpPr/>
            <p:nvPr/>
          </p:nvSpPr>
          <p:spPr>
            <a:xfrm>
              <a:off x="7533615" y="3470719"/>
              <a:ext cx="2814553" cy="674544"/>
            </a:xfrm>
            <a:prstGeom prst="rect">
              <a:avLst/>
            </a:prstGeom>
          </p:spPr>
          <p:txBody>
            <a:bodyPr wrap="none">
              <a:spAutoFit/>
            </a:bodyPr>
            <a:lstStyle/>
            <a:p>
              <a:pPr lvl="1">
                <a:spcBef>
                  <a:spcPts val="720"/>
                </a:spcBef>
              </a:pPr>
              <a:r>
                <a:rPr lang="en-CA" sz="1600" b="1">
                  <a:latin typeface="Times New Roman" pitchFamily="18" charset="0"/>
                  <a:cs typeface="Times New Roman" pitchFamily="18" charset="0"/>
                </a:rPr>
                <a:t>Chèn một dòng lên </a:t>
              </a:r>
              <a:r>
                <a:rPr lang="en-CA" sz="1600" b="1" smtClean="0">
                  <a:latin typeface="Times New Roman" pitchFamily="18" charset="0"/>
                  <a:cs typeface="Times New Roman" pitchFamily="18" charset="0"/>
                </a:rPr>
                <a:t>trên</a:t>
              </a:r>
            </a:p>
            <a:p>
              <a:pPr lvl="1">
                <a:spcBef>
                  <a:spcPts val="720"/>
                </a:spcBef>
              </a:pPr>
              <a:r>
                <a:rPr lang="en-CA" sz="1600" b="1" smtClean="0">
                  <a:latin typeface="Times New Roman" pitchFamily="18" charset="0"/>
                  <a:cs typeface="Times New Roman" pitchFamily="18" charset="0"/>
                </a:rPr>
                <a:t> </a:t>
              </a:r>
              <a:r>
                <a:rPr lang="en-CA" sz="1600" b="1">
                  <a:latin typeface="Times New Roman" pitchFamily="18" charset="0"/>
                  <a:cs typeface="Times New Roman" pitchFamily="18" charset="0"/>
                </a:rPr>
                <a:t>dòng đã chọn</a:t>
              </a:r>
              <a:endParaRPr lang="en-US" sz="1600" b="1" dirty="0">
                <a:latin typeface="Times New Roman" pitchFamily="18" charset="0"/>
                <a:cs typeface="Times New Roman" pitchFamily="18" charset="0"/>
              </a:endParaRPr>
            </a:p>
          </p:txBody>
        </p:sp>
        <p:sp>
          <p:nvSpPr>
            <p:cNvPr id="10" name="Rectangle 9"/>
            <p:cNvSpPr/>
            <p:nvPr/>
          </p:nvSpPr>
          <p:spPr>
            <a:xfrm>
              <a:off x="1410353" y="3472441"/>
              <a:ext cx="2808141" cy="674544"/>
            </a:xfrm>
            <a:prstGeom prst="rect">
              <a:avLst/>
            </a:prstGeom>
          </p:spPr>
          <p:txBody>
            <a:bodyPr wrap="none">
              <a:spAutoFit/>
            </a:bodyPr>
            <a:lstStyle/>
            <a:p>
              <a:pPr lvl="1">
                <a:spcBef>
                  <a:spcPts val="720"/>
                </a:spcBef>
              </a:pPr>
              <a:r>
                <a:rPr lang="en-CA" sz="1600" b="1">
                  <a:latin typeface="Times New Roman" pitchFamily="18" charset="0"/>
                  <a:cs typeface="Times New Roman" pitchFamily="18" charset="0"/>
                </a:rPr>
                <a:t>Chèn một </a:t>
              </a:r>
              <a:r>
                <a:rPr lang="en-CA" sz="1600" b="1" smtClean="0">
                  <a:latin typeface="Times New Roman" pitchFamily="18" charset="0"/>
                  <a:cs typeface="Times New Roman" pitchFamily="18" charset="0"/>
                </a:rPr>
                <a:t>hoặc </a:t>
              </a:r>
              <a:r>
                <a:rPr lang="en-CA" sz="1600" b="1">
                  <a:latin typeface="Times New Roman" pitchFamily="18" charset="0"/>
                  <a:cs typeface="Times New Roman" pitchFamily="18" charset="0"/>
                </a:rPr>
                <a:t>nhiều ô </a:t>
              </a:r>
              <a:endParaRPr lang="en-CA" sz="1600" b="1" smtClean="0">
                <a:latin typeface="Times New Roman" pitchFamily="18" charset="0"/>
                <a:cs typeface="Times New Roman" pitchFamily="18" charset="0"/>
              </a:endParaRPr>
            </a:p>
            <a:p>
              <a:pPr lvl="1">
                <a:spcBef>
                  <a:spcPts val="720"/>
                </a:spcBef>
              </a:pPr>
              <a:r>
                <a:rPr lang="en-CA" sz="1600" b="1" smtClean="0">
                  <a:latin typeface="Times New Roman" pitchFamily="18" charset="0"/>
                  <a:cs typeface="Times New Roman" pitchFamily="18" charset="0"/>
                </a:rPr>
                <a:t>vào </a:t>
              </a:r>
              <a:r>
                <a:rPr lang="en-CA" sz="1600" b="1">
                  <a:latin typeface="Times New Roman" pitchFamily="18" charset="0"/>
                  <a:cs typeface="Times New Roman" pitchFamily="18" charset="0"/>
                </a:rPr>
                <a:t>vị trí hiện tại</a:t>
              </a:r>
              <a:endParaRPr lang="en-US" sz="1600" b="1" dirty="0">
                <a:latin typeface="Times New Roman" pitchFamily="18" charset="0"/>
                <a:cs typeface="Times New Roman" pitchFamily="18" charset="0"/>
              </a:endParaRPr>
            </a:p>
          </p:txBody>
        </p:sp>
        <p:cxnSp>
          <p:nvCxnSpPr>
            <p:cNvPr id="12" name="Straight Arrow Connector 11"/>
            <p:cNvCxnSpPr>
              <a:endCxn id="6" idx="1"/>
            </p:cNvCxnSpPr>
            <p:nvPr/>
          </p:nvCxnSpPr>
          <p:spPr>
            <a:xfrm>
              <a:off x="4218494" y="3735405"/>
              <a:ext cx="4940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a:off x="7837714" y="3735405"/>
              <a:ext cx="377372" cy="0"/>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7837714" y="3735405"/>
              <a:ext cx="0" cy="299566"/>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7837714" y="4644571"/>
              <a:ext cx="188686" cy="0"/>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a:off x="6865258" y="4034971"/>
              <a:ext cx="9724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6865258" y="4310743"/>
              <a:ext cx="9724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V="1">
              <a:off x="7837714" y="4310743"/>
              <a:ext cx="0" cy="333828"/>
            </a:xfrm>
            <a:prstGeom prst="line">
              <a:avLst/>
            </a:prstGeom>
            <a:ln/>
          </p:spPr>
          <p:style>
            <a:lnRef idx="2">
              <a:schemeClr val="dk1"/>
            </a:lnRef>
            <a:fillRef idx="0">
              <a:schemeClr val="dk1"/>
            </a:fillRef>
            <a:effectRef idx="1">
              <a:schemeClr val="dk1"/>
            </a:effectRef>
            <a:fontRef idx="minor">
              <a:schemeClr val="tx1"/>
            </a:fontRef>
          </p:style>
        </p:cxnSp>
        <p:cxnSp>
          <p:nvCxnSpPr>
            <p:cNvPr id="30" name="Straight Arrow Connector 29"/>
            <p:cNvCxnSpPr>
              <a:endCxn id="7" idx="0"/>
            </p:cNvCxnSpPr>
            <p:nvPr/>
          </p:nvCxnSpPr>
          <p:spPr>
            <a:xfrm>
              <a:off x="3057089" y="4034971"/>
              <a:ext cx="1" cy="2757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Rectangle 30"/>
            <p:cNvSpPr/>
            <p:nvPr/>
          </p:nvSpPr>
          <p:spPr>
            <a:xfrm>
              <a:off x="4332267" y="5115743"/>
              <a:ext cx="4762201" cy="674544"/>
            </a:xfrm>
            <a:prstGeom prst="rect">
              <a:avLst/>
            </a:prstGeom>
          </p:spPr>
          <p:txBody>
            <a:bodyPr wrap="none">
              <a:spAutoFit/>
            </a:bodyPr>
            <a:lstStyle/>
            <a:p>
              <a:pPr lvl="1">
                <a:spcBef>
                  <a:spcPts val="720"/>
                </a:spcBef>
              </a:pPr>
              <a:r>
                <a:rPr lang="en-CA" sz="1600" b="1">
                  <a:latin typeface="Times New Roman" pitchFamily="18" charset="0"/>
                  <a:cs typeface="Times New Roman" pitchFamily="18" charset="0"/>
                </a:rPr>
                <a:t>Chèn một </a:t>
              </a:r>
              <a:r>
                <a:rPr lang="en-CA" sz="1600" b="1" smtClean="0">
                  <a:latin typeface="Times New Roman" pitchFamily="18" charset="0"/>
                  <a:cs typeface="Times New Roman" pitchFamily="18" charset="0"/>
                </a:rPr>
                <a:t>trang tính (sheet) </a:t>
              </a:r>
              <a:r>
                <a:rPr lang="en-CA" sz="1600" b="1">
                  <a:latin typeface="Times New Roman" pitchFamily="18" charset="0"/>
                  <a:cs typeface="Times New Roman" pitchFamily="18" charset="0"/>
                </a:rPr>
                <a:t>vào phía bên trái </a:t>
              </a:r>
              <a:endParaRPr lang="en-CA" sz="1600" b="1" smtClean="0">
                <a:latin typeface="Times New Roman" pitchFamily="18" charset="0"/>
                <a:cs typeface="Times New Roman" pitchFamily="18" charset="0"/>
              </a:endParaRPr>
            </a:p>
            <a:p>
              <a:pPr lvl="1">
                <a:spcBef>
                  <a:spcPts val="720"/>
                </a:spcBef>
              </a:pPr>
              <a:r>
                <a:rPr lang="en-CA" sz="1600" b="1" smtClean="0">
                  <a:latin typeface="Times New Roman" pitchFamily="18" charset="0"/>
                  <a:cs typeface="Times New Roman" pitchFamily="18" charset="0"/>
                </a:rPr>
                <a:t> sheet </a:t>
              </a:r>
              <a:r>
                <a:rPr lang="en-CA" sz="1600" b="1">
                  <a:latin typeface="Times New Roman" pitchFamily="18" charset="0"/>
                  <a:cs typeface="Times New Roman" pitchFamily="18" charset="0"/>
                </a:rPr>
                <a:t>đã chọn</a:t>
              </a:r>
              <a:endParaRPr lang="en-US" sz="1600" b="1" dirty="0">
                <a:latin typeface="Times New Roman" pitchFamily="18" charset="0"/>
                <a:cs typeface="Times New Roman" pitchFamily="18" charset="0"/>
              </a:endParaRPr>
            </a:p>
          </p:txBody>
        </p:sp>
        <p:cxnSp>
          <p:nvCxnSpPr>
            <p:cNvPr id="33" name="Straight Arrow Connector 32"/>
            <p:cNvCxnSpPr/>
            <p:nvPr/>
          </p:nvCxnSpPr>
          <p:spPr>
            <a:xfrm flipV="1">
              <a:off x="6085006" y="4778471"/>
              <a:ext cx="0" cy="3372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8A670D57-B208-4C1E-87E5-5111D474ACA0}"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11" name="Slide Number Placeholder 10"/>
          <p:cNvSpPr>
            <a:spLocks noGrp="1"/>
          </p:cNvSpPr>
          <p:nvPr>
            <p:ph type="sldNum" sz="quarter" idx="16"/>
          </p:nvPr>
        </p:nvSpPr>
        <p:spPr/>
        <p:txBody>
          <a:bodyPr/>
          <a:lstStyle/>
          <a:p>
            <a:fld id="{A06859FE-66E9-4C28-8968-9D70F0C324BC}" type="slidenum">
              <a:rPr lang="en-US" smtClean="0"/>
              <a:pPr/>
              <a:t>26</a:t>
            </a:fld>
            <a:endParaRPr lang="en-US"/>
          </a:p>
        </p:txBody>
      </p:sp>
    </p:spTree>
    <p:extLst>
      <p:ext uri="{BB962C8B-B14F-4D97-AF65-F5344CB8AC3E}">
        <p14:creationId xmlns:p14="http://schemas.microsoft.com/office/powerpoint/2010/main" val="15101423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pPr>
              <a:spcBef>
                <a:spcPts val="720"/>
              </a:spcBef>
            </a:pPr>
            <a:r>
              <a:rPr lang="en-CA" sz="2400" b="1" dirty="0" err="1"/>
              <a:t>Xóa</a:t>
            </a:r>
            <a:r>
              <a:rPr lang="en-CA" sz="2400" b="1" dirty="0"/>
              <a:t> </a:t>
            </a:r>
            <a:r>
              <a:rPr lang="en-CA" sz="2400" b="1" dirty="0" err="1"/>
              <a:t>các</a:t>
            </a:r>
            <a:r>
              <a:rPr lang="en-CA" sz="2400" b="1" dirty="0"/>
              <a:t> </a:t>
            </a:r>
            <a:r>
              <a:rPr lang="en-CA" sz="2400" b="1" dirty="0" err="1"/>
              <a:t>dòng</a:t>
            </a:r>
            <a:r>
              <a:rPr lang="en-CA" sz="2400" b="1" dirty="0"/>
              <a:t>, </a:t>
            </a:r>
            <a:r>
              <a:rPr lang="en-CA" sz="2400" b="1" dirty="0" err="1"/>
              <a:t>cột</a:t>
            </a:r>
            <a:r>
              <a:rPr lang="en-CA" sz="2400" b="1" dirty="0"/>
              <a:t>, </a:t>
            </a:r>
            <a:r>
              <a:rPr lang="en-CA" sz="2400" b="1" err="1"/>
              <a:t>hoặc</a:t>
            </a:r>
            <a:r>
              <a:rPr lang="en-CA" sz="2400" b="1"/>
              <a:t> </a:t>
            </a:r>
            <a:r>
              <a:rPr lang="en-CA" sz="2400" b="1" smtClean="0"/>
              <a:t>ô</a:t>
            </a:r>
          </a:p>
          <a:p>
            <a:pPr>
              <a:spcBef>
                <a:spcPts val="720"/>
              </a:spcBef>
            </a:pPr>
            <a:endParaRPr lang="en-CA" sz="2400" b="1"/>
          </a:p>
          <a:p>
            <a:pPr>
              <a:spcBef>
                <a:spcPts val="720"/>
              </a:spcBef>
            </a:pPr>
            <a:endParaRPr lang="en-CA" sz="2400" b="1" smtClean="0"/>
          </a:p>
          <a:p>
            <a:pPr>
              <a:spcBef>
                <a:spcPts val="720"/>
              </a:spcBef>
            </a:pPr>
            <a:endParaRPr lang="en-CA" sz="2400" b="1"/>
          </a:p>
          <a:p>
            <a:pPr>
              <a:spcBef>
                <a:spcPts val="720"/>
              </a:spcBef>
            </a:pPr>
            <a:endParaRPr lang="en-CA" sz="2400" b="1" smtClean="0"/>
          </a:p>
          <a:p>
            <a:pPr>
              <a:spcBef>
                <a:spcPts val="720"/>
              </a:spcBef>
            </a:pPr>
            <a:endParaRPr lang="en-CA" sz="2400" b="1"/>
          </a:p>
          <a:p>
            <a:pPr marL="812800" lvl="2" indent="-276225">
              <a:buFont typeface="Wingdings" pitchFamily="2" charset="2"/>
              <a:buChar char="§"/>
            </a:pPr>
            <a:r>
              <a:rPr lang="en-CA"/>
              <a:t>Hoặc Nhấp chuột phải vào cột/dòng/ ô  đã chọn và chọn </a:t>
            </a:r>
            <a:r>
              <a:rPr lang="en-US" b="1" smtClean="0"/>
              <a:t>Delete</a:t>
            </a:r>
            <a:endParaRPr lang="en-US"/>
          </a:p>
          <a:p>
            <a:pPr marL="812800" lvl="2" indent="-276225">
              <a:buFont typeface="Wingdings" pitchFamily="2" charset="2"/>
              <a:buChar char="§"/>
            </a:pPr>
            <a:r>
              <a:rPr lang="en-CA"/>
              <a:t>Hoặc </a:t>
            </a:r>
            <a:r>
              <a:rPr lang="en-US"/>
              <a:t>Nhấn </a:t>
            </a:r>
            <a:r>
              <a:rPr lang="en-US" b="1" smtClean="0"/>
              <a:t>Ctrl</a:t>
            </a:r>
            <a:r>
              <a:rPr lang="en-US" smtClean="0"/>
              <a:t>+ (-)  </a:t>
            </a:r>
            <a:r>
              <a:rPr lang="en-CA"/>
              <a:t>từ bàn phím số, </a:t>
            </a:r>
            <a:r>
              <a:rPr lang="en-CA" smtClean="0"/>
              <a:t>chọn tùy chọn tương ứng </a:t>
            </a:r>
            <a:r>
              <a:rPr lang="en-CA"/>
              <a:t>và chọn </a:t>
            </a:r>
            <a:r>
              <a:rPr lang="en-CA" b="1"/>
              <a:t>OK</a:t>
            </a:r>
            <a:endParaRPr lang="en-CA" sz="2400" b="1" smtClean="0"/>
          </a:p>
          <a:p>
            <a:pPr>
              <a:spcBef>
                <a:spcPts val="720"/>
              </a:spcBef>
            </a:pPr>
            <a:endParaRPr lang="en-US" sz="2400" b="1" dirty="0"/>
          </a:p>
        </p:txBody>
      </p:sp>
      <p:grpSp>
        <p:nvGrpSpPr>
          <p:cNvPr id="28" name="Group 27"/>
          <p:cNvGrpSpPr/>
          <p:nvPr/>
        </p:nvGrpSpPr>
        <p:grpSpPr>
          <a:xfrm>
            <a:off x="2177140" y="1970362"/>
            <a:ext cx="7352160" cy="3102333"/>
            <a:chOff x="1681176" y="2705318"/>
            <a:chExt cx="7352160" cy="3102333"/>
          </a:xfrm>
        </p:grpSpPr>
        <p:pic>
          <p:nvPicPr>
            <p:cNvPr id="6" name="Picture 5" descr="C:\Users\swong\Documents\Manuals\IC3 GS4\7314 IC3 GS4\Screens\L9\l9-021.png"/>
            <p:cNvPicPr/>
            <p:nvPr/>
          </p:nvPicPr>
          <p:blipFill>
            <a:blip r:embed="rId3">
              <a:extLst>
                <a:ext uri="{28A0092B-C50C-407E-A947-70E740481C1C}">
                  <a14:useLocalDpi xmlns:a14="http://schemas.microsoft.com/office/drawing/2010/main" val="0"/>
                </a:ext>
              </a:extLst>
            </a:blip>
            <a:srcRect/>
            <a:stretch>
              <a:fillRect/>
            </a:stretch>
          </p:blipFill>
          <p:spPr bwMode="auto">
            <a:xfrm>
              <a:off x="4488350" y="2705318"/>
              <a:ext cx="2729741" cy="2436343"/>
            </a:xfrm>
            <a:prstGeom prst="rect">
              <a:avLst/>
            </a:prstGeom>
            <a:noFill/>
            <a:ln>
              <a:noFill/>
            </a:ln>
          </p:spPr>
        </p:pic>
        <p:pic>
          <p:nvPicPr>
            <p:cNvPr id="7" name="Picture 6" descr="C:\Users\swong\Documents\Manuals\IC3 GS4\7314 IC3 GS4\Screens\L9\l9-022.png"/>
            <p:cNvPicPr/>
            <p:nvPr/>
          </p:nvPicPr>
          <p:blipFill>
            <a:blip r:embed="rId4">
              <a:extLst>
                <a:ext uri="{28A0092B-C50C-407E-A947-70E740481C1C}">
                  <a14:useLocalDpi xmlns:a14="http://schemas.microsoft.com/office/drawing/2010/main" val="0"/>
                </a:ext>
              </a:extLst>
            </a:blip>
            <a:srcRect/>
            <a:stretch>
              <a:fillRect/>
            </a:stretch>
          </p:blipFill>
          <p:spPr bwMode="auto">
            <a:xfrm>
              <a:off x="2279891" y="4475670"/>
              <a:ext cx="1759567" cy="1331981"/>
            </a:xfrm>
            <a:prstGeom prst="rect">
              <a:avLst/>
            </a:prstGeom>
            <a:noFill/>
            <a:ln>
              <a:noFill/>
            </a:ln>
          </p:spPr>
        </p:pic>
        <p:sp>
          <p:nvSpPr>
            <p:cNvPr id="8" name="Rectangle 7"/>
            <p:cNvSpPr/>
            <p:nvPr/>
          </p:nvSpPr>
          <p:spPr>
            <a:xfrm>
              <a:off x="7328588" y="4421515"/>
              <a:ext cx="1547218" cy="338554"/>
            </a:xfrm>
            <a:prstGeom prst="rect">
              <a:avLst/>
            </a:prstGeom>
          </p:spPr>
          <p:txBody>
            <a:bodyPr wrap="none">
              <a:spAutoFit/>
            </a:bodyPr>
            <a:lstStyle/>
            <a:p>
              <a:r>
                <a:rPr lang="en-CA" sz="1600" b="1" smtClean="0">
                  <a:latin typeface="Times New Roman" pitchFamily="18" charset="0"/>
                  <a:cs typeface="Times New Roman" pitchFamily="18" charset="0"/>
                </a:rPr>
                <a:t>xóa </a:t>
              </a:r>
              <a:r>
                <a:rPr lang="en-CA" sz="1600" b="1">
                  <a:latin typeface="Times New Roman" pitchFamily="18" charset="0"/>
                  <a:cs typeface="Times New Roman" pitchFamily="18" charset="0"/>
                </a:rPr>
                <a:t>cột đã chọn</a:t>
              </a:r>
              <a:endParaRPr lang="vi-VN" sz="1600" b="1">
                <a:latin typeface="Times New Roman" pitchFamily="18" charset="0"/>
                <a:cs typeface="Times New Roman" pitchFamily="18" charset="0"/>
              </a:endParaRPr>
            </a:p>
          </p:txBody>
        </p:sp>
        <p:sp>
          <p:nvSpPr>
            <p:cNvPr id="9" name="Rectangle 8"/>
            <p:cNvSpPr/>
            <p:nvPr/>
          </p:nvSpPr>
          <p:spPr>
            <a:xfrm>
              <a:off x="7316199" y="4015506"/>
              <a:ext cx="1717137" cy="338554"/>
            </a:xfrm>
            <a:prstGeom prst="rect">
              <a:avLst/>
            </a:prstGeom>
          </p:spPr>
          <p:txBody>
            <a:bodyPr wrap="none">
              <a:spAutoFit/>
            </a:bodyPr>
            <a:lstStyle/>
            <a:p>
              <a:r>
                <a:rPr lang="en-CA" sz="1600" b="1">
                  <a:latin typeface="Times New Roman" pitchFamily="18" charset="0"/>
                  <a:cs typeface="Times New Roman" pitchFamily="18" charset="0"/>
                </a:rPr>
                <a:t>xóa dòng đã chọn</a:t>
              </a:r>
              <a:endParaRPr lang="vi-VN" sz="1600" b="1">
                <a:latin typeface="Times New Roman" pitchFamily="18" charset="0"/>
                <a:cs typeface="Times New Roman" pitchFamily="18" charset="0"/>
              </a:endParaRPr>
            </a:p>
          </p:txBody>
        </p:sp>
        <p:sp>
          <p:nvSpPr>
            <p:cNvPr id="10" name="Rectangle 9"/>
            <p:cNvSpPr/>
            <p:nvPr/>
          </p:nvSpPr>
          <p:spPr>
            <a:xfrm>
              <a:off x="1681176" y="3408641"/>
              <a:ext cx="2649443" cy="674544"/>
            </a:xfrm>
            <a:prstGeom prst="rect">
              <a:avLst/>
            </a:prstGeom>
          </p:spPr>
          <p:txBody>
            <a:bodyPr wrap="none">
              <a:spAutoFit/>
            </a:bodyPr>
            <a:lstStyle/>
            <a:p>
              <a:pPr lvl="1">
                <a:spcBef>
                  <a:spcPts val="720"/>
                </a:spcBef>
              </a:pPr>
              <a:r>
                <a:rPr lang="en-CA" sz="1600" b="1">
                  <a:latin typeface="Times New Roman" pitchFamily="18" charset="0"/>
                  <a:cs typeface="Times New Roman" pitchFamily="18" charset="0"/>
                </a:rPr>
                <a:t>xóa một hoặc nhiều ô </a:t>
              </a:r>
              <a:endParaRPr lang="en-CA" sz="1600" b="1" smtClean="0">
                <a:latin typeface="Times New Roman" pitchFamily="18" charset="0"/>
                <a:cs typeface="Times New Roman" pitchFamily="18" charset="0"/>
              </a:endParaRPr>
            </a:p>
            <a:p>
              <a:pPr lvl="1">
                <a:spcBef>
                  <a:spcPts val="720"/>
                </a:spcBef>
              </a:pPr>
              <a:r>
                <a:rPr lang="en-CA" sz="1600" b="1" smtClean="0">
                  <a:latin typeface="Times New Roman" pitchFamily="18" charset="0"/>
                  <a:cs typeface="Times New Roman" pitchFamily="18" charset="0"/>
                </a:rPr>
                <a:t>ở </a:t>
              </a:r>
              <a:r>
                <a:rPr lang="en-CA" sz="1600" b="1">
                  <a:latin typeface="Times New Roman" pitchFamily="18" charset="0"/>
                  <a:cs typeface="Times New Roman" pitchFamily="18" charset="0"/>
                </a:rPr>
                <a:t>vị trí hiện tại</a:t>
              </a:r>
              <a:endParaRPr lang="en-US" sz="1600" b="1" dirty="0">
                <a:latin typeface="Times New Roman" pitchFamily="18" charset="0"/>
                <a:cs typeface="Times New Roman" pitchFamily="18" charset="0"/>
              </a:endParaRPr>
            </a:p>
          </p:txBody>
        </p:sp>
        <p:cxnSp>
          <p:nvCxnSpPr>
            <p:cNvPr id="12" name="Straight Arrow Connector 11"/>
            <p:cNvCxnSpPr/>
            <p:nvPr/>
          </p:nvCxnSpPr>
          <p:spPr>
            <a:xfrm>
              <a:off x="4209143" y="3913908"/>
              <a:ext cx="435428" cy="95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6807201" y="4252462"/>
              <a:ext cx="52138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8" idx="1"/>
            </p:cNvCxnSpPr>
            <p:nvPr/>
          </p:nvCxnSpPr>
          <p:spPr>
            <a:xfrm flipH="1">
              <a:off x="6807200" y="4590792"/>
              <a:ext cx="5213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0" idx="2"/>
            </p:cNvCxnSpPr>
            <p:nvPr/>
          </p:nvCxnSpPr>
          <p:spPr>
            <a:xfrm flipH="1">
              <a:off x="3005897" y="4083185"/>
              <a:ext cx="1" cy="3924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814EC65B-8A83-43D2-8EE3-ECED0452D7D6}"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11" name="Slide Number Placeholder 10"/>
          <p:cNvSpPr>
            <a:spLocks noGrp="1"/>
          </p:cNvSpPr>
          <p:nvPr>
            <p:ph type="sldNum" sz="quarter" idx="16"/>
          </p:nvPr>
        </p:nvSpPr>
        <p:spPr/>
        <p:txBody>
          <a:bodyPr/>
          <a:lstStyle/>
          <a:p>
            <a:fld id="{A06859FE-66E9-4C28-8968-9D70F0C324BC}" type="slidenum">
              <a:rPr lang="en-US" smtClean="0"/>
              <a:pPr/>
              <a:t>27</a:t>
            </a:fld>
            <a:endParaRPr lang="en-US"/>
          </a:p>
        </p:txBody>
      </p:sp>
    </p:spTree>
    <p:extLst>
      <p:ext uri="{BB962C8B-B14F-4D97-AF65-F5344CB8AC3E}">
        <p14:creationId xmlns:p14="http://schemas.microsoft.com/office/powerpoint/2010/main" val="3921852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r>
              <a:rPr lang="en-CA" b="1" dirty="0" err="1"/>
              <a:t>Quản</a:t>
            </a:r>
            <a:r>
              <a:rPr lang="en-CA" b="1" dirty="0"/>
              <a:t> </a:t>
            </a:r>
            <a:r>
              <a:rPr lang="en-CA" b="1" dirty="0" err="1"/>
              <a:t>lý</a:t>
            </a:r>
            <a:r>
              <a:rPr lang="en-CA" b="1" dirty="0"/>
              <a:t> </a:t>
            </a:r>
            <a:r>
              <a:rPr lang="en-CA" b="1" dirty="0" err="1"/>
              <a:t>các</a:t>
            </a:r>
            <a:r>
              <a:rPr lang="en-CA" b="1" dirty="0"/>
              <a:t> </a:t>
            </a:r>
            <a:r>
              <a:rPr lang="en-CA" b="1" dirty="0" err="1"/>
              <a:t>trang</a:t>
            </a:r>
            <a:r>
              <a:rPr lang="en-CA" b="1" dirty="0"/>
              <a:t> </a:t>
            </a:r>
            <a:r>
              <a:rPr lang="en-CA" b="1" dirty="0" err="1"/>
              <a:t>tính</a:t>
            </a:r>
            <a:endParaRPr lang="en-US" b="1" dirty="0"/>
          </a:p>
          <a:p>
            <a:pPr lvl="1"/>
            <a:endParaRPr lang="en-US" b="1" dirty="0"/>
          </a:p>
          <a:p>
            <a:pPr lvl="1"/>
            <a:endParaRPr lang="en-US" b="1" dirty="0"/>
          </a:p>
          <a:p>
            <a:pPr lvl="2">
              <a:buFont typeface="Wingdings" pitchFamily="2" charset="2"/>
              <a:buChar char="§"/>
            </a:pPr>
            <a:r>
              <a:rPr lang="fr-FR" sz="2600" smtClean="0"/>
              <a:t>Để </a:t>
            </a:r>
            <a:r>
              <a:rPr lang="fr-FR" sz="2600" dirty="0" err="1"/>
              <a:t>đổi</a:t>
            </a:r>
            <a:r>
              <a:rPr lang="fr-FR" sz="2600" dirty="0"/>
              <a:t> </a:t>
            </a:r>
            <a:r>
              <a:rPr lang="fr-FR" sz="2600" dirty="0" err="1"/>
              <a:t>tên</a:t>
            </a:r>
            <a:r>
              <a:rPr lang="fr-FR" sz="2600" dirty="0"/>
              <a:t> </a:t>
            </a:r>
            <a:r>
              <a:rPr lang="fr-FR" sz="2600" dirty="0" err="1"/>
              <a:t>một</a:t>
            </a:r>
            <a:r>
              <a:rPr lang="fr-FR" sz="2600" dirty="0"/>
              <a:t> </a:t>
            </a:r>
            <a:r>
              <a:rPr lang="fr-FR" sz="2600" dirty="0" err="1"/>
              <a:t>thẻ</a:t>
            </a:r>
            <a:r>
              <a:rPr lang="fr-FR" sz="2600" dirty="0"/>
              <a:t> </a:t>
            </a:r>
            <a:r>
              <a:rPr lang="fr-FR" sz="2600" dirty="0" err="1"/>
              <a:t>trang</a:t>
            </a:r>
            <a:r>
              <a:rPr lang="fr-FR" sz="2600" dirty="0"/>
              <a:t> </a:t>
            </a:r>
            <a:r>
              <a:rPr lang="fr-FR" sz="2600" dirty="0" err="1"/>
              <a:t>tính</a:t>
            </a:r>
            <a:r>
              <a:rPr lang="en-US" sz="2600" dirty="0"/>
              <a:t>:</a:t>
            </a:r>
          </a:p>
          <a:p>
            <a:pPr lvl="3">
              <a:buFont typeface="Arial" pitchFamily="34" charset="0"/>
              <a:buChar char="•"/>
            </a:pPr>
            <a:r>
              <a:rPr lang="fr-FR" dirty="0" err="1"/>
              <a:t>Trên</a:t>
            </a:r>
            <a:r>
              <a:rPr lang="fr-FR" dirty="0"/>
              <a:t> </a:t>
            </a:r>
            <a:r>
              <a:rPr lang="fr-FR" dirty="0" err="1"/>
              <a:t>thẻ</a:t>
            </a:r>
            <a:r>
              <a:rPr lang="fr-FR" dirty="0"/>
              <a:t> </a:t>
            </a:r>
            <a:r>
              <a:rPr lang="fr-FR" b="1" dirty="0"/>
              <a:t>Home</a:t>
            </a:r>
            <a:r>
              <a:rPr lang="fr-FR" dirty="0"/>
              <a:t>, </a:t>
            </a:r>
            <a:r>
              <a:rPr lang="fr-FR" dirty="0" err="1"/>
              <a:t>trong</a:t>
            </a:r>
            <a:r>
              <a:rPr lang="fr-FR" dirty="0"/>
              <a:t> </a:t>
            </a:r>
            <a:r>
              <a:rPr lang="fr-FR" dirty="0" err="1"/>
              <a:t>nhóm</a:t>
            </a:r>
            <a:r>
              <a:rPr lang="fr-FR" dirty="0"/>
              <a:t> </a:t>
            </a:r>
            <a:r>
              <a:rPr lang="fr-FR" b="1" dirty="0" err="1"/>
              <a:t>Cells</a:t>
            </a:r>
            <a:r>
              <a:rPr lang="fr-FR" dirty="0"/>
              <a:t>, </a:t>
            </a:r>
            <a:r>
              <a:rPr lang="fr-FR" dirty="0" err="1"/>
              <a:t>nhấp</a:t>
            </a:r>
            <a:r>
              <a:rPr lang="fr-FR" dirty="0"/>
              <a:t> </a:t>
            </a:r>
            <a:r>
              <a:rPr lang="fr-FR" dirty="0" err="1"/>
              <a:t>chuột</a:t>
            </a:r>
            <a:r>
              <a:rPr lang="fr-FR" dirty="0"/>
              <a:t> </a:t>
            </a:r>
            <a:r>
              <a:rPr lang="fr-FR" dirty="0" err="1"/>
              <a:t>vào</a:t>
            </a:r>
            <a:r>
              <a:rPr lang="fr-FR" dirty="0"/>
              <a:t> </a:t>
            </a:r>
            <a:r>
              <a:rPr lang="fr-FR" b="1" dirty="0"/>
              <a:t>Format</a:t>
            </a:r>
            <a:r>
              <a:rPr lang="fr-FR" dirty="0"/>
              <a:t>, </a:t>
            </a:r>
            <a:r>
              <a:rPr lang="fr-FR" dirty="0" err="1"/>
              <a:t>và</a:t>
            </a:r>
            <a:r>
              <a:rPr lang="fr-FR" dirty="0"/>
              <a:t> </a:t>
            </a:r>
            <a:r>
              <a:rPr lang="fr-FR" dirty="0" err="1"/>
              <a:t>chọn</a:t>
            </a:r>
            <a:r>
              <a:rPr lang="fr-FR" dirty="0"/>
              <a:t> </a:t>
            </a:r>
            <a:r>
              <a:rPr lang="fr-FR" b="1" dirty="0" err="1"/>
              <a:t>Rename</a:t>
            </a:r>
            <a:r>
              <a:rPr lang="fr-FR" b="1" dirty="0"/>
              <a:t> </a:t>
            </a:r>
            <a:r>
              <a:rPr lang="fr-FR" b="1" dirty="0" err="1"/>
              <a:t>Sheet</a:t>
            </a:r>
            <a:r>
              <a:rPr lang="fr-FR" dirty="0"/>
              <a:t>; </a:t>
            </a:r>
            <a:r>
              <a:rPr lang="fr-FR" dirty="0" err="1"/>
              <a:t>hoặc</a:t>
            </a:r>
            <a:endParaRPr lang="fr-FR" dirty="0"/>
          </a:p>
          <a:p>
            <a:pPr lvl="3">
              <a:buFont typeface="Arial" pitchFamily="34" charset="0"/>
              <a:buChar char="•"/>
            </a:pPr>
            <a:r>
              <a:rPr lang="fr-FR" dirty="0" err="1"/>
              <a:t>Nhấp</a:t>
            </a:r>
            <a:r>
              <a:rPr lang="fr-FR" dirty="0"/>
              <a:t> </a:t>
            </a:r>
            <a:r>
              <a:rPr lang="fr-FR" dirty="0" err="1"/>
              <a:t>đúp</a:t>
            </a:r>
            <a:r>
              <a:rPr lang="fr-FR" dirty="0"/>
              <a:t> </a:t>
            </a:r>
            <a:r>
              <a:rPr lang="fr-FR" dirty="0" err="1"/>
              <a:t>chuột</a:t>
            </a:r>
            <a:r>
              <a:rPr lang="fr-FR" dirty="0"/>
              <a:t> </a:t>
            </a:r>
            <a:r>
              <a:rPr lang="fr-FR" dirty="0" err="1"/>
              <a:t>vào</a:t>
            </a:r>
            <a:r>
              <a:rPr lang="fr-FR" dirty="0"/>
              <a:t> </a:t>
            </a:r>
            <a:r>
              <a:rPr lang="fr-FR" dirty="0" err="1"/>
              <a:t>tên</a:t>
            </a:r>
            <a:r>
              <a:rPr lang="fr-FR" dirty="0"/>
              <a:t> </a:t>
            </a:r>
            <a:r>
              <a:rPr lang="fr-FR" dirty="0" err="1"/>
              <a:t>thẻ</a:t>
            </a:r>
            <a:r>
              <a:rPr lang="fr-FR" dirty="0"/>
              <a:t> </a:t>
            </a:r>
            <a:r>
              <a:rPr lang="fr-FR" dirty="0" err="1"/>
              <a:t>trang</a:t>
            </a:r>
            <a:r>
              <a:rPr lang="fr-FR" dirty="0"/>
              <a:t> </a:t>
            </a:r>
            <a:r>
              <a:rPr lang="fr-FR" dirty="0" err="1"/>
              <a:t>tính</a:t>
            </a:r>
            <a:r>
              <a:rPr lang="fr-FR" dirty="0"/>
              <a:t> </a:t>
            </a:r>
            <a:r>
              <a:rPr lang="fr-FR" dirty="0" err="1"/>
              <a:t>và</a:t>
            </a:r>
            <a:r>
              <a:rPr lang="fr-FR" dirty="0"/>
              <a:t> </a:t>
            </a:r>
            <a:r>
              <a:rPr lang="fr-FR" dirty="0" err="1"/>
              <a:t>nhập</a:t>
            </a:r>
            <a:r>
              <a:rPr lang="fr-FR" dirty="0"/>
              <a:t> </a:t>
            </a:r>
            <a:r>
              <a:rPr lang="fr-FR" dirty="0" err="1"/>
              <a:t>tên</a:t>
            </a:r>
            <a:r>
              <a:rPr lang="fr-FR" dirty="0"/>
              <a:t> </a:t>
            </a:r>
            <a:r>
              <a:rPr lang="fr-FR" dirty="0" err="1"/>
              <a:t>mới</a:t>
            </a:r>
            <a:r>
              <a:rPr lang="fr-FR" dirty="0"/>
              <a:t>; </a:t>
            </a:r>
            <a:r>
              <a:rPr lang="fr-FR" dirty="0" err="1"/>
              <a:t>hoặc</a:t>
            </a:r>
            <a:endParaRPr lang="vi-VN" dirty="0"/>
          </a:p>
          <a:p>
            <a:pPr lvl="3">
              <a:buFont typeface="Arial" pitchFamily="34" charset="0"/>
              <a:buChar char="•"/>
            </a:pPr>
            <a:r>
              <a:rPr lang="fr-FR" dirty="0" err="1"/>
              <a:t>nhấp</a:t>
            </a:r>
            <a:r>
              <a:rPr lang="fr-FR" dirty="0"/>
              <a:t> </a:t>
            </a:r>
            <a:r>
              <a:rPr lang="fr-FR" dirty="0" err="1"/>
              <a:t>chuột</a:t>
            </a:r>
            <a:r>
              <a:rPr lang="fr-FR" dirty="0"/>
              <a:t> </a:t>
            </a:r>
            <a:r>
              <a:rPr lang="fr-FR" dirty="0" err="1"/>
              <a:t>phải</a:t>
            </a:r>
            <a:r>
              <a:rPr lang="fr-FR" dirty="0"/>
              <a:t> </a:t>
            </a:r>
            <a:r>
              <a:rPr lang="fr-FR" dirty="0" err="1"/>
              <a:t>vào</a:t>
            </a:r>
            <a:r>
              <a:rPr lang="fr-FR" dirty="0"/>
              <a:t> </a:t>
            </a:r>
            <a:r>
              <a:rPr lang="fr-FR" dirty="0" err="1"/>
              <a:t>thẻ</a:t>
            </a:r>
            <a:r>
              <a:rPr lang="fr-FR" dirty="0"/>
              <a:t> </a:t>
            </a:r>
            <a:r>
              <a:rPr lang="fr-FR" dirty="0" err="1"/>
              <a:t>trang</a:t>
            </a:r>
            <a:r>
              <a:rPr lang="fr-FR" dirty="0"/>
              <a:t> </a:t>
            </a:r>
            <a:r>
              <a:rPr lang="fr-FR" dirty="0" err="1"/>
              <a:t>tính</a:t>
            </a:r>
            <a:r>
              <a:rPr lang="fr-FR" dirty="0"/>
              <a:t> </a:t>
            </a:r>
            <a:r>
              <a:rPr lang="fr-FR" dirty="0" err="1"/>
              <a:t>và</a:t>
            </a:r>
            <a:r>
              <a:rPr lang="fr-FR" dirty="0"/>
              <a:t> </a:t>
            </a:r>
            <a:r>
              <a:rPr lang="fr-FR" dirty="0" err="1"/>
              <a:t>sau</a:t>
            </a:r>
            <a:r>
              <a:rPr lang="fr-FR" dirty="0"/>
              <a:t> </a:t>
            </a:r>
            <a:r>
              <a:rPr lang="fr-FR" dirty="0" err="1"/>
              <a:t>đó</a:t>
            </a:r>
            <a:r>
              <a:rPr lang="fr-FR" dirty="0"/>
              <a:t> </a:t>
            </a:r>
            <a:r>
              <a:rPr lang="fr-FR" dirty="0" err="1"/>
              <a:t>nhập</a:t>
            </a:r>
            <a:r>
              <a:rPr lang="fr-FR" dirty="0"/>
              <a:t> </a:t>
            </a:r>
            <a:r>
              <a:rPr lang="fr-FR" dirty="0" err="1"/>
              <a:t>tên</a:t>
            </a:r>
            <a:r>
              <a:rPr lang="fr-FR" dirty="0"/>
              <a:t> </a:t>
            </a:r>
            <a:r>
              <a:rPr lang="fr-FR" dirty="0" err="1"/>
              <a:t>mới</a:t>
            </a:r>
            <a:r>
              <a:rPr lang="fr-FR" dirty="0"/>
              <a:t>.</a:t>
            </a:r>
            <a:endParaRPr lang="en-US" b="1" dirty="0"/>
          </a:p>
          <a:p>
            <a:endParaRPr lang="en-US" dirty="0"/>
          </a:p>
        </p:txBody>
      </p:sp>
      <p:sp>
        <p:nvSpPr>
          <p:cNvPr id="5" name="Slide Number Placeholder 4"/>
          <p:cNvSpPr>
            <a:spLocks noGrp="1"/>
          </p:cNvSpPr>
          <p:nvPr>
            <p:ph type="sldNum" sz="quarter" idx="16"/>
          </p:nvPr>
        </p:nvSpPr>
        <p:spPr>
          <a:prstGeom prst="rect">
            <a:avLst/>
          </a:prstGeom>
        </p:spPr>
        <p:txBody>
          <a:bodyPr lIns="109774" tIns="54887" rIns="109774" bIns="54887"/>
          <a:lstStyle/>
          <a:p>
            <a:fld id="{45FB6C65-6715-49C2-A781-2C0369051A11}" type="slidenum">
              <a:rPr lang="en-US" smtClean="0"/>
              <a:t>28</a:t>
            </a:fld>
            <a:endParaRPr lang="en-US" dirty="0"/>
          </a:p>
        </p:txBody>
      </p:sp>
      <p:sp>
        <p:nvSpPr>
          <p:cNvPr id="7" name="Rectangle 6"/>
          <p:cNvSpPr/>
          <p:nvPr/>
        </p:nvSpPr>
        <p:spPr>
          <a:xfrm>
            <a:off x="1540733" y="2899625"/>
            <a:ext cx="10274990" cy="1092184"/>
          </a:xfrm>
          <a:prstGeom prst="rect">
            <a:avLst/>
          </a:prstGeom>
          <a:noFill/>
        </p:spPr>
      </p:sp>
      <p:grpSp>
        <p:nvGrpSpPr>
          <p:cNvPr id="27" name="Group 26"/>
          <p:cNvGrpSpPr/>
          <p:nvPr/>
        </p:nvGrpSpPr>
        <p:grpSpPr>
          <a:xfrm>
            <a:off x="1540733" y="2449352"/>
            <a:ext cx="9545392" cy="1092235"/>
            <a:chOff x="1167686" y="2832100"/>
            <a:chExt cx="7159976" cy="10668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556" y="3263397"/>
              <a:ext cx="3571696" cy="211564"/>
            </a:xfrm>
            <a:prstGeom prst="rect">
              <a:avLst/>
            </a:prstGeom>
          </p:spPr>
        </p:pic>
        <p:cxnSp>
          <p:nvCxnSpPr>
            <p:cNvPr id="9" name="AutoShape 6"/>
            <p:cNvCxnSpPr>
              <a:cxnSpLocks noChangeShapeType="1"/>
            </p:cNvCxnSpPr>
            <p:nvPr/>
          </p:nvCxnSpPr>
          <p:spPr bwMode="auto">
            <a:xfrm>
              <a:off x="1672752" y="2990921"/>
              <a:ext cx="882" cy="282349"/>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7"/>
            <p:cNvCxnSpPr>
              <a:cxnSpLocks noChangeShapeType="1"/>
            </p:cNvCxnSpPr>
            <p:nvPr/>
          </p:nvCxnSpPr>
          <p:spPr bwMode="auto">
            <a:xfrm>
              <a:off x="1281875" y="2990921"/>
              <a:ext cx="882" cy="282349"/>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8"/>
            <p:cNvCxnSpPr>
              <a:cxnSpLocks noChangeShapeType="1"/>
            </p:cNvCxnSpPr>
            <p:nvPr/>
          </p:nvCxnSpPr>
          <p:spPr bwMode="auto">
            <a:xfrm>
              <a:off x="1870396" y="3429445"/>
              <a:ext cx="882" cy="282349"/>
            </a:xfrm>
            <a:prstGeom prst="straightConnector1">
              <a:avLst/>
            </a:prstGeom>
            <a:noFill/>
            <a:ln w="6350">
              <a:solidFill>
                <a:srgbClr val="000000"/>
              </a:solidFill>
              <a:round/>
              <a:headEnd type="triangle" w="med" len="med"/>
              <a:tailEnd/>
            </a:ln>
            <a:extLst>
              <a:ext uri="{909E8E84-426E-40DD-AFC4-6F175D3DCCD1}">
                <a14:hiddenFill xmlns:a14="http://schemas.microsoft.com/office/drawing/2010/main">
                  <a:noFill/>
                </a14:hiddenFill>
              </a:ext>
            </a:extLst>
          </p:spPr>
        </p:cxnSp>
        <p:sp>
          <p:nvSpPr>
            <p:cNvPr id="12" name="Text Box 9"/>
            <p:cNvSpPr txBox="1">
              <a:spLocks noChangeArrowheads="1"/>
            </p:cNvSpPr>
            <p:nvPr/>
          </p:nvSpPr>
          <p:spPr bwMode="auto">
            <a:xfrm>
              <a:off x="1743339" y="3651845"/>
              <a:ext cx="264702" cy="247055"/>
            </a:xfrm>
            <a:prstGeom prst="rect">
              <a:avLst/>
            </a:prstGeom>
            <a:solidFill>
              <a:srgbClr val="F5C040"/>
            </a:solidFill>
            <a:ln>
              <a:noFill/>
            </a:ln>
            <a:extLst/>
          </p:spPr>
          <p:txBody>
            <a:bodyPr rot="0" vert="horz" wrap="square" lIns="25400" tIns="25400" rIns="25400" bIns="25400" anchor="t" anchorCtr="0" upright="1">
              <a:noAutofit/>
            </a:bodyPr>
            <a:lstStyle/>
            <a:p>
              <a:pPr algn="ctr"/>
              <a:r>
                <a:rPr lang="en-CA" sz="1600" b="1">
                  <a:effectLst/>
                  <a:latin typeface="Times New Roman" pitchFamily="18" charset="0"/>
                  <a:ea typeface="Times New Roman"/>
                  <a:cs typeface="Times New Roman" pitchFamily="18" charset="0"/>
                </a:rPr>
                <a:t>4</a:t>
              </a:r>
              <a:endParaRPr lang="en-US" sz="1600" b="1">
                <a:effectLst/>
                <a:latin typeface="Times New Roman" pitchFamily="18" charset="0"/>
                <a:ea typeface="Times New Roman"/>
                <a:cs typeface="Times New Roman" pitchFamily="18" charset="0"/>
              </a:endParaRPr>
            </a:p>
          </p:txBody>
        </p:sp>
        <p:sp>
          <p:nvSpPr>
            <p:cNvPr id="13" name="Text Box 10"/>
            <p:cNvSpPr txBox="1">
              <a:spLocks noChangeArrowheads="1"/>
            </p:cNvSpPr>
            <p:nvPr/>
          </p:nvSpPr>
          <p:spPr bwMode="auto">
            <a:xfrm>
              <a:off x="1550106" y="2832100"/>
              <a:ext cx="264702" cy="247055"/>
            </a:xfrm>
            <a:prstGeom prst="rect">
              <a:avLst/>
            </a:prstGeom>
            <a:solidFill>
              <a:srgbClr val="F5C040"/>
            </a:solidFill>
            <a:ln>
              <a:noFill/>
            </a:ln>
            <a:extLst/>
          </p:spPr>
          <p:txBody>
            <a:bodyPr rot="0" vert="horz" wrap="square" lIns="25400" tIns="25400" rIns="25400" bIns="25400" anchor="t" anchorCtr="0" upright="1">
              <a:noAutofit/>
            </a:bodyPr>
            <a:lstStyle/>
            <a:p>
              <a:pPr algn="ctr"/>
              <a:r>
                <a:rPr lang="en-CA" sz="1600" b="1" dirty="0">
                  <a:effectLst/>
                  <a:latin typeface="Times New Roman" pitchFamily="18" charset="0"/>
                  <a:ea typeface="Times New Roman"/>
                  <a:cs typeface="Times New Roman" pitchFamily="18" charset="0"/>
                </a:rPr>
                <a:t>2</a:t>
              </a:r>
              <a:endParaRPr lang="en-US" sz="1600" b="1" dirty="0">
                <a:effectLst/>
                <a:latin typeface="Times New Roman" pitchFamily="18" charset="0"/>
                <a:ea typeface="Times New Roman"/>
                <a:cs typeface="Times New Roman" pitchFamily="18" charset="0"/>
              </a:endParaRPr>
            </a:p>
          </p:txBody>
        </p:sp>
        <p:sp>
          <p:nvSpPr>
            <p:cNvPr id="14" name="Text Box 11"/>
            <p:cNvSpPr txBox="1">
              <a:spLocks noChangeArrowheads="1"/>
            </p:cNvSpPr>
            <p:nvPr/>
          </p:nvSpPr>
          <p:spPr bwMode="auto">
            <a:xfrm>
              <a:off x="1167686" y="2832100"/>
              <a:ext cx="264702" cy="247055"/>
            </a:xfrm>
            <a:prstGeom prst="rect">
              <a:avLst/>
            </a:prstGeom>
            <a:solidFill>
              <a:srgbClr val="F5C040"/>
            </a:solidFill>
            <a:ln>
              <a:noFill/>
            </a:ln>
            <a:extLst/>
          </p:spPr>
          <p:txBody>
            <a:bodyPr rot="0" vert="horz" wrap="square" lIns="25400" tIns="25400" rIns="25400" bIns="25400" anchor="t" anchorCtr="0" upright="1">
              <a:noAutofit/>
            </a:bodyPr>
            <a:lstStyle/>
            <a:p>
              <a:pPr algn="ctr"/>
              <a:r>
                <a:rPr lang="en-CA" sz="1600" b="1">
                  <a:effectLst/>
                  <a:latin typeface="Times New Roman" pitchFamily="18" charset="0"/>
                  <a:ea typeface="Times New Roman"/>
                  <a:cs typeface="Times New Roman" pitchFamily="18" charset="0"/>
                </a:rPr>
                <a:t>1</a:t>
              </a:r>
              <a:endParaRPr lang="en-US" sz="1600" b="1">
                <a:effectLst/>
                <a:latin typeface="Times New Roman" pitchFamily="18" charset="0"/>
                <a:ea typeface="Times New Roman"/>
                <a:cs typeface="Times New Roman" pitchFamily="18" charset="0"/>
              </a:endParaRPr>
            </a:p>
          </p:txBody>
        </p:sp>
        <p:grpSp>
          <p:nvGrpSpPr>
            <p:cNvPr id="15" name="Group 14"/>
            <p:cNvGrpSpPr>
              <a:grpSpLocks/>
            </p:cNvGrpSpPr>
            <p:nvPr/>
          </p:nvGrpSpPr>
          <p:grpSpPr bwMode="auto">
            <a:xfrm>
              <a:off x="5037117" y="3095021"/>
              <a:ext cx="1613801" cy="552344"/>
              <a:chOff x="88" y="8362"/>
              <a:chExt cx="1829" cy="626"/>
            </a:xfrm>
          </p:grpSpPr>
          <p:sp>
            <p:nvSpPr>
              <p:cNvPr id="23" name="Text Box 13"/>
              <p:cNvSpPr txBox="1">
                <a:spLocks noChangeArrowheads="1"/>
              </p:cNvSpPr>
              <p:nvPr/>
            </p:nvSpPr>
            <p:spPr bwMode="auto">
              <a:xfrm>
                <a:off x="88" y="8362"/>
                <a:ext cx="297" cy="329"/>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spAutoFit/>
              </a:bodyPr>
              <a:lstStyle/>
              <a:p>
                <a:pPr algn="ctr"/>
                <a:r>
                  <a:rPr lang="en-CA" sz="1600" b="1">
                    <a:effectLst/>
                    <a:latin typeface="Times New Roman" pitchFamily="18" charset="0"/>
                    <a:ea typeface="Times New Roman"/>
                    <a:cs typeface="Times New Roman" pitchFamily="18" charset="0"/>
                  </a:rPr>
                  <a:t>1</a:t>
                </a:r>
                <a:endParaRPr lang="en-US" sz="1600" b="1">
                  <a:effectLst/>
                  <a:latin typeface="Times New Roman" pitchFamily="18" charset="0"/>
                  <a:ea typeface="Times New Roman"/>
                  <a:cs typeface="Times New Roman" pitchFamily="18" charset="0"/>
                </a:endParaRPr>
              </a:p>
            </p:txBody>
          </p:sp>
          <p:sp>
            <p:nvSpPr>
              <p:cNvPr id="24" name="Text Box 14"/>
              <p:cNvSpPr txBox="1">
                <a:spLocks noChangeArrowheads="1"/>
              </p:cNvSpPr>
              <p:nvPr/>
            </p:nvSpPr>
            <p:spPr bwMode="auto">
              <a:xfrm>
                <a:off x="88" y="8659"/>
                <a:ext cx="299" cy="329"/>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spAutoFit/>
              </a:bodyPr>
              <a:lstStyle/>
              <a:p>
                <a:pPr algn="ctr"/>
                <a:r>
                  <a:rPr lang="en-CA" sz="1600" b="1">
                    <a:effectLst/>
                    <a:latin typeface="Times New Roman" pitchFamily="18" charset="0"/>
                    <a:ea typeface="Times New Roman"/>
                    <a:cs typeface="Times New Roman" pitchFamily="18" charset="0"/>
                  </a:rPr>
                  <a:t>2</a:t>
                </a:r>
                <a:endParaRPr lang="en-US" sz="1600" b="1">
                  <a:effectLst/>
                  <a:latin typeface="Times New Roman" pitchFamily="18" charset="0"/>
                  <a:ea typeface="Times New Roman"/>
                  <a:cs typeface="Times New Roman" pitchFamily="18" charset="0"/>
                </a:endParaRPr>
              </a:p>
            </p:txBody>
          </p:sp>
          <p:sp>
            <p:nvSpPr>
              <p:cNvPr id="25" name="Text Box 15"/>
              <p:cNvSpPr txBox="1">
                <a:spLocks noChangeArrowheads="1"/>
              </p:cNvSpPr>
              <p:nvPr/>
            </p:nvSpPr>
            <p:spPr bwMode="auto">
              <a:xfrm>
                <a:off x="461" y="8362"/>
                <a:ext cx="1456" cy="4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r>
                  <a:rPr lang="en-CA" sz="1600" b="1" dirty="0" err="1">
                    <a:latin typeface="Times New Roman" pitchFamily="18" charset="0"/>
                    <a:ea typeface="Times New Roman"/>
                    <a:cs typeface="Times New Roman" pitchFamily="18" charset="0"/>
                  </a:rPr>
                  <a:t>Đầu</a:t>
                </a:r>
                <a:r>
                  <a:rPr lang="en-CA" sz="1600" b="1" dirty="0">
                    <a:latin typeface="Times New Roman" pitchFamily="18" charset="0"/>
                    <a:ea typeface="Times New Roman"/>
                    <a:cs typeface="Times New Roman" pitchFamily="18" charset="0"/>
                  </a:rPr>
                  <a:t> </a:t>
                </a:r>
                <a:r>
                  <a:rPr lang="en-CA" sz="1600" b="1" dirty="0" err="1">
                    <a:latin typeface="Times New Roman" pitchFamily="18" charset="0"/>
                    <a:ea typeface="Times New Roman"/>
                    <a:cs typeface="Times New Roman" pitchFamily="18" charset="0"/>
                  </a:rPr>
                  <a:t>tiên</a:t>
                </a:r>
                <a:endParaRPr lang="en-US" sz="1600" b="1" dirty="0">
                  <a:effectLst/>
                  <a:latin typeface="Times New Roman" pitchFamily="18" charset="0"/>
                  <a:ea typeface="Times New Roman"/>
                  <a:cs typeface="Times New Roman" pitchFamily="18" charset="0"/>
                </a:endParaRPr>
              </a:p>
            </p:txBody>
          </p:sp>
          <p:sp>
            <p:nvSpPr>
              <p:cNvPr id="26" name="Text Box 16"/>
              <p:cNvSpPr txBox="1">
                <a:spLocks noChangeArrowheads="1"/>
              </p:cNvSpPr>
              <p:nvPr/>
            </p:nvSpPr>
            <p:spPr bwMode="auto">
              <a:xfrm>
                <a:off x="461" y="8663"/>
                <a:ext cx="1221" cy="2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r>
                  <a:rPr lang="en-CA" sz="1600" b="1" dirty="0" err="1">
                    <a:effectLst/>
                    <a:latin typeface="Times New Roman" pitchFamily="18" charset="0"/>
                    <a:ea typeface="Times New Roman"/>
                    <a:cs typeface="Times New Roman" pitchFamily="18" charset="0"/>
                  </a:rPr>
                  <a:t>Tiếp</a:t>
                </a:r>
                <a:r>
                  <a:rPr lang="en-CA" sz="1600" b="1" dirty="0">
                    <a:effectLst/>
                    <a:latin typeface="Times New Roman" pitchFamily="18" charset="0"/>
                    <a:ea typeface="Times New Roman"/>
                    <a:cs typeface="Times New Roman" pitchFamily="18" charset="0"/>
                  </a:rPr>
                  <a:t> </a:t>
                </a:r>
                <a:r>
                  <a:rPr lang="en-CA" sz="1600" b="1" dirty="0" err="1">
                    <a:effectLst/>
                    <a:latin typeface="Times New Roman" pitchFamily="18" charset="0"/>
                    <a:ea typeface="Times New Roman"/>
                    <a:cs typeface="Times New Roman" pitchFamily="18" charset="0"/>
                  </a:rPr>
                  <a:t>theo</a:t>
                </a:r>
                <a:endParaRPr lang="en-US" sz="1600" b="1" dirty="0">
                  <a:effectLst/>
                  <a:latin typeface="Times New Roman" pitchFamily="18" charset="0"/>
                  <a:ea typeface="Times New Roman"/>
                  <a:cs typeface="Times New Roman" pitchFamily="18" charset="0"/>
                </a:endParaRPr>
              </a:p>
            </p:txBody>
          </p:sp>
        </p:grpSp>
        <p:grpSp>
          <p:nvGrpSpPr>
            <p:cNvPr id="16" name="Group 15"/>
            <p:cNvGrpSpPr>
              <a:grpSpLocks/>
            </p:cNvGrpSpPr>
            <p:nvPr/>
          </p:nvGrpSpPr>
          <p:grpSpPr bwMode="auto">
            <a:xfrm>
              <a:off x="6704818" y="3095027"/>
              <a:ext cx="1622844" cy="671462"/>
              <a:chOff x="648" y="8348"/>
              <a:chExt cx="1320" cy="761"/>
            </a:xfrm>
          </p:grpSpPr>
          <p:sp>
            <p:nvSpPr>
              <p:cNvPr id="19" name="Text Box 18"/>
              <p:cNvSpPr txBox="1">
                <a:spLocks noChangeArrowheads="1"/>
              </p:cNvSpPr>
              <p:nvPr/>
            </p:nvSpPr>
            <p:spPr bwMode="auto">
              <a:xfrm>
                <a:off x="648" y="8348"/>
                <a:ext cx="215" cy="280"/>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algn="ctr"/>
                <a:r>
                  <a:rPr lang="en-CA" sz="1600" b="1" dirty="0">
                    <a:effectLst/>
                    <a:latin typeface="Times New Roman" pitchFamily="18" charset="0"/>
                    <a:ea typeface="Times New Roman"/>
                    <a:cs typeface="Times New Roman" pitchFamily="18" charset="0"/>
                  </a:rPr>
                  <a:t>3</a:t>
                </a:r>
                <a:endParaRPr lang="en-US" sz="1600" b="1" dirty="0">
                  <a:effectLst/>
                  <a:latin typeface="Times New Roman" pitchFamily="18" charset="0"/>
                  <a:ea typeface="Times New Roman"/>
                  <a:cs typeface="Times New Roman" pitchFamily="18" charset="0"/>
                </a:endParaRPr>
              </a:p>
            </p:txBody>
          </p:sp>
          <p:sp>
            <p:nvSpPr>
              <p:cNvPr id="20" name="Text Box 19"/>
              <p:cNvSpPr txBox="1">
                <a:spLocks noChangeArrowheads="1"/>
              </p:cNvSpPr>
              <p:nvPr/>
            </p:nvSpPr>
            <p:spPr bwMode="auto">
              <a:xfrm>
                <a:off x="648" y="8645"/>
                <a:ext cx="215" cy="280"/>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algn="ctr"/>
                <a:r>
                  <a:rPr lang="en-CA" sz="1600" b="1">
                    <a:effectLst/>
                    <a:latin typeface="Times New Roman" pitchFamily="18" charset="0"/>
                    <a:ea typeface="Times New Roman"/>
                    <a:cs typeface="Times New Roman" pitchFamily="18" charset="0"/>
                  </a:rPr>
                  <a:t>4</a:t>
                </a:r>
                <a:endParaRPr lang="en-US" sz="1600" b="1">
                  <a:effectLst/>
                  <a:latin typeface="Times New Roman" pitchFamily="18" charset="0"/>
                  <a:ea typeface="Times New Roman"/>
                  <a:cs typeface="Times New Roman" pitchFamily="18" charset="0"/>
                </a:endParaRPr>
              </a:p>
            </p:txBody>
          </p:sp>
          <p:sp>
            <p:nvSpPr>
              <p:cNvPr id="21" name="Text Box 20"/>
              <p:cNvSpPr txBox="1">
                <a:spLocks noChangeArrowheads="1"/>
              </p:cNvSpPr>
              <p:nvPr/>
            </p:nvSpPr>
            <p:spPr bwMode="auto">
              <a:xfrm>
                <a:off x="907" y="8348"/>
                <a:ext cx="720" cy="2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r>
                  <a:rPr lang="en-CA" sz="1600" b="1" dirty="0" err="1">
                    <a:effectLst/>
                    <a:latin typeface="Times New Roman" pitchFamily="18" charset="0"/>
                    <a:ea typeface="Times New Roman"/>
                    <a:cs typeface="Times New Roman" pitchFamily="18" charset="0"/>
                  </a:rPr>
                  <a:t>Trước</a:t>
                </a:r>
                <a:r>
                  <a:rPr lang="en-CA" sz="1600" b="1" dirty="0">
                    <a:effectLst/>
                    <a:latin typeface="Times New Roman" pitchFamily="18" charset="0"/>
                    <a:ea typeface="Times New Roman"/>
                    <a:cs typeface="Times New Roman" pitchFamily="18" charset="0"/>
                  </a:rPr>
                  <a:t> </a:t>
                </a:r>
                <a:r>
                  <a:rPr lang="en-CA" sz="1600" b="1" dirty="0" err="1">
                    <a:effectLst/>
                    <a:latin typeface="Times New Roman" pitchFamily="18" charset="0"/>
                    <a:ea typeface="Times New Roman"/>
                    <a:cs typeface="Times New Roman" pitchFamily="18" charset="0"/>
                  </a:rPr>
                  <a:t>đó</a:t>
                </a:r>
                <a:endParaRPr lang="en-US" sz="1600" b="1" dirty="0">
                  <a:effectLst/>
                  <a:latin typeface="Times New Roman" pitchFamily="18" charset="0"/>
                  <a:ea typeface="Times New Roman"/>
                  <a:cs typeface="Times New Roman" pitchFamily="18" charset="0"/>
                </a:endParaRPr>
              </a:p>
            </p:txBody>
          </p:sp>
          <p:sp>
            <p:nvSpPr>
              <p:cNvPr id="22" name="Text Box 21"/>
              <p:cNvSpPr txBox="1">
                <a:spLocks noChangeArrowheads="1"/>
              </p:cNvSpPr>
              <p:nvPr/>
            </p:nvSpPr>
            <p:spPr bwMode="auto">
              <a:xfrm>
                <a:off x="907" y="8649"/>
                <a:ext cx="1061" cy="4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r>
                  <a:rPr lang="en-CA" sz="1600" b="1" dirty="0" err="1">
                    <a:effectLst/>
                    <a:latin typeface="Times New Roman" pitchFamily="18" charset="0"/>
                    <a:ea typeface="Times New Roman"/>
                    <a:cs typeface="Times New Roman" pitchFamily="18" charset="0"/>
                  </a:rPr>
                  <a:t>Cuối</a:t>
                </a:r>
                <a:r>
                  <a:rPr lang="en-CA" sz="1600" b="1" dirty="0">
                    <a:effectLst/>
                    <a:latin typeface="Times New Roman" pitchFamily="18" charset="0"/>
                    <a:ea typeface="Times New Roman"/>
                    <a:cs typeface="Times New Roman" pitchFamily="18" charset="0"/>
                  </a:rPr>
                  <a:t> </a:t>
                </a:r>
                <a:r>
                  <a:rPr lang="en-CA" sz="1600" b="1" dirty="0" err="1">
                    <a:effectLst/>
                    <a:latin typeface="Times New Roman" pitchFamily="18" charset="0"/>
                    <a:ea typeface="Times New Roman"/>
                    <a:cs typeface="Times New Roman" pitchFamily="18" charset="0"/>
                  </a:rPr>
                  <a:t>cùng</a:t>
                </a:r>
                <a:endParaRPr lang="en-US" sz="1600" b="1" dirty="0">
                  <a:effectLst/>
                  <a:latin typeface="Times New Roman" pitchFamily="18" charset="0"/>
                  <a:ea typeface="Times New Roman"/>
                  <a:cs typeface="Times New Roman" pitchFamily="18" charset="0"/>
                </a:endParaRPr>
              </a:p>
            </p:txBody>
          </p:sp>
        </p:grpSp>
        <p:cxnSp>
          <p:nvCxnSpPr>
            <p:cNvPr id="17" name="AutoShape 22"/>
            <p:cNvCxnSpPr>
              <a:cxnSpLocks noChangeShapeType="1"/>
            </p:cNvCxnSpPr>
            <p:nvPr/>
          </p:nvCxnSpPr>
          <p:spPr bwMode="auto">
            <a:xfrm>
              <a:off x="1491872" y="3429445"/>
              <a:ext cx="882" cy="282349"/>
            </a:xfrm>
            <a:prstGeom prst="straightConnector1">
              <a:avLst/>
            </a:prstGeom>
            <a:noFill/>
            <a:ln w="6350">
              <a:solidFill>
                <a:srgbClr val="000000"/>
              </a:solidFill>
              <a:round/>
              <a:headEnd type="triangle" w="med" len="med"/>
              <a:tailEnd/>
            </a:ln>
            <a:extLst>
              <a:ext uri="{909E8E84-426E-40DD-AFC4-6F175D3DCCD1}">
                <a14:hiddenFill xmlns:a14="http://schemas.microsoft.com/office/drawing/2010/main">
                  <a:noFill/>
                </a14:hiddenFill>
              </a:ext>
            </a:extLst>
          </p:spPr>
        </p:cxnSp>
        <p:sp>
          <p:nvSpPr>
            <p:cNvPr id="18" name="Text Box 23"/>
            <p:cNvSpPr txBox="1">
              <a:spLocks noChangeArrowheads="1"/>
            </p:cNvSpPr>
            <p:nvPr/>
          </p:nvSpPr>
          <p:spPr bwMode="auto">
            <a:xfrm>
              <a:off x="1377168" y="3651845"/>
              <a:ext cx="264702" cy="247055"/>
            </a:xfrm>
            <a:prstGeom prst="rect">
              <a:avLst/>
            </a:prstGeom>
            <a:solidFill>
              <a:srgbClr val="F5C040"/>
            </a:solidFill>
            <a:ln>
              <a:noFill/>
            </a:ln>
            <a:extLst/>
          </p:spPr>
          <p:txBody>
            <a:bodyPr rot="0" vert="horz" wrap="square" lIns="25400" tIns="25400" rIns="25400" bIns="25400" anchor="t" anchorCtr="0" upright="1">
              <a:noAutofit/>
            </a:bodyPr>
            <a:lstStyle/>
            <a:p>
              <a:pPr algn="ctr"/>
              <a:r>
                <a:rPr lang="en-CA" sz="1600" b="1">
                  <a:effectLst/>
                  <a:latin typeface="Times New Roman" pitchFamily="18" charset="0"/>
                  <a:ea typeface="Times New Roman"/>
                  <a:cs typeface="Times New Roman" pitchFamily="18" charset="0"/>
                </a:rPr>
                <a:t>3</a:t>
              </a:r>
              <a:endParaRPr lang="en-US" sz="1600" b="1">
                <a:effectLst/>
                <a:latin typeface="Times New Roman" pitchFamily="18" charset="0"/>
                <a:ea typeface="Times New Roman"/>
                <a:cs typeface="Times New Roman" pitchFamily="18" charset="0"/>
              </a:endParaRPr>
            </a:p>
          </p:txBody>
        </p:sp>
      </p:grpSp>
      <p:sp>
        <p:nvSpPr>
          <p:cNvPr id="4" name="Date Placeholder 3"/>
          <p:cNvSpPr>
            <a:spLocks noGrp="1"/>
          </p:cNvSpPr>
          <p:nvPr>
            <p:ph type="dt" sz="half" idx="14"/>
          </p:nvPr>
        </p:nvSpPr>
        <p:spPr/>
        <p:txBody>
          <a:bodyPr/>
          <a:lstStyle/>
          <a:p>
            <a:fld id="{903CB353-2AA7-49E3-B7B5-CA3FBEBC3D22}" type="datetime1">
              <a:rPr lang="en-US" smtClean="0"/>
              <a:t>9/4/2018</a:t>
            </a:fld>
            <a:endParaRPr lang="en-US"/>
          </a:p>
        </p:txBody>
      </p:sp>
      <p:sp>
        <p:nvSpPr>
          <p:cNvPr id="6" name="Footer Placeholder 5"/>
          <p:cNvSpPr>
            <a:spLocks noGrp="1"/>
          </p:cNvSpPr>
          <p:nvPr>
            <p:ph type="ftr" sz="quarter" idx="15"/>
          </p:nvPr>
        </p:nvSpPr>
        <p:spPr/>
        <p:txBody>
          <a:bodyPr/>
          <a:lstStyle/>
          <a:p>
            <a:r>
              <a:rPr lang="en-US" smtClean="0"/>
              <a:t>IC3 – Key Applications</a:t>
            </a:r>
            <a:endParaRPr lang="en-US"/>
          </a:p>
        </p:txBody>
      </p:sp>
    </p:spTree>
    <p:extLst>
      <p:ext uri="{BB962C8B-B14F-4D97-AF65-F5344CB8AC3E}">
        <p14:creationId xmlns:p14="http://schemas.microsoft.com/office/powerpoint/2010/main" val="1210355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r>
              <a:rPr lang="fr-FR" b="1" err="1"/>
              <a:t>Chèn</a:t>
            </a:r>
            <a:r>
              <a:rPr lang="fr-FR" b="1"/>
              <a:t> </a:t>
            </a:r>
            <a:r>
              <a:rPr lang="fr-FR" b="1" smtClean="0"/>
              <a:t>các trang tính</a:t>
            </a:r>
          </a:p>
          <a:p>
            <a:endParaRPr lang="fr-FR" b="1"/>
          </a:p>
          <a:p>
            <a:endParaRPr lang="fr-FR" b="1" smtClean="0"/>
          </a:p>
          <a:p>
            <a:endParaRPr lang="fr-FR" b="1"/>
          </a:p>
          <a:p>
            <a:endParaRPr lang="fr-FR" b="1" smtClean="0"/>
          </a:p>
          <a:p>
            <a:pPr lvl="2">
              <a:buFont typeface="Wingdings" pitchFamily="2" charset="2"/>
              <a:buChar char="§"/>
            </a:pPr>
            <a:r>
              <a:rPr lang="en-US" sz="2000" smtClean="0"/>
              <a:t>Nhấn </a:t>
            </a:r>
            <a:r>
              <a:rPr lang="en-US" sz="2000" b="1"/>
              <a:t>SHIFT+F11</a:t>
            </a:r>
            <a:r>
              <a:rPr lang="en-US" sz="2000"/>
              <a:t>; hoặc</a:t>
            </a:r>
          </a:p>
          <a:p>
            <a:pPr lvl="2">
              <a:buFont typeface="Wingdings" pitchFamily="2" charset="2"/>
              <a:buChar char="§"/>
            </a:pPr>
            <a:r>
              <a:rPr lang="en-CA" sz="2000" smtClean="0"/>
              <a:t>Nhấp </a:t>
            </a:r>
            <a:r>
              <a:rPr lang="en-CA" sz="2000"/>
              <a:t>chuột phải vào thẻ </a:t>
            </a:r>
            <a:r>
              <a:rPr lang="en-CA" sz="2000" smtClean="0"/>
              <a:t>muốn </a:t>
            </a:r>
            <a:r>
              <a:rPr lang="en-CA" sz="2000"/>
              <a:t>thêm một trang </a:t>
            </a:r>
            <a:r>
              <a:rPr lang="en-CA" sz="2000" smtClean="0"/>
              <a:t>tính, </a:t>
            </a:r>
            <a:r>
              <a:rPr lang="en-CA" sz="2000"/>
              <a:t>chọn </a:t>
            </a:r>
            <a:r>
              <a:rPr lang="en-CA" sz="2000" b="1" smtClean="0"/>
              <a:t>Insert</a:t>
            </a:r>
            <a:r>
              <a:rPr lang="en-CA" sz="2000"/>
              <a:t>/</a:t>
            </a:r>
            <a:r>
              <a:rPr lang="en-CA" sz="2000" b="1" smtClean="0"/>
              <a:t>Worksheet</a:t>
            </a:r>
            <a:r>
              <a:rPr lang="en-CA" sz="2000"/>
              <a:t>/</a:t>
            </a:r>
            <a:r>
              <a:rPr lang="en-CA" sz="2000" smtClean="0"/>
              <a:t> </a:t>
            </a:r>
            <a:r>
              <a:rPr lang="en-CA" sz="2000"/>
              <a:t>chọn </a:t>
            </a:r>
            <a:r>
              <a:rPr lang="en-CA" sz="2000" b="1"/>
              <a:t>OK</a:t>
            </a:r>
            <a:endParaRPr lang="en-US" sz="2000"/>
          </a:p>
          <a:p>
            <a:endParaRPr lang="en-US" b="1" dirty="0"/>
          </a:p>
        </p:txBody>
      </p:sp>
      <p:grpSp>
        <p:nvGrpSpPr>
          <p:cNvPr id="6" name="Group 5"/>
          <p:cNvGrpSpPr/>
          <p:nvPr/>
        </p:nvGrpSpPr>
        <p:grpSpPr>
          <a:xfrm>
            <a:off x="1654629" y="2246294"/>
            <a:ext cx="9449207" cy="2742294"/>
            <a:chOff x="1169523" y="2314120"/>
            <a:chExt cx="9934313" cy="3113317"/>
          </a:xfrm>
        </p:grpSpPr>
        <p:pic>
          <p:nvPicPr>
            <p:cNvPr id="7" name="Picture 6" descr="C:\Users\swong\Documents\Manuals\IC3 GS4\7314 IC3 GS4\Screens\L9\l9-019.png"/>
            <p:cNvPicPr/>
            <p:nvPr/>
          </p:nvPicPr>
          <p:blipFill>
            <a:blip r:embed="rId3">
              <a:extLst>
                <a:ext uri="{28A0092B-C50C-407E-A947-70E740481C1C}">
                  <a14:useLocalDpi xmlns:a14="http://schemas.microsoft.com/office/drawing/2010/main" val="0"/>
                </a:ext>
              </a:extLst>
            </a:blip>
            <a:srcRect/>
            <a:stretch>
              <a:fillRect/>
            </a:stretch>
          </p:blipFill>
          <p:spPr bwMode="auto">
            <a:xfrm>
              <a:off x="1549780" y="2314120"/>
              <a:ext cx="2515590" cy="2116870"/>
            </a:xfrm>
            <a:prstGeom prst="rect">
              <a:avLst/>
            </a:prstGeom>
            <a:noFill/>
            <a:ln>
              <a:noFill/>
            </a:ln>
          </p:spPr>
        </p:pic>
        <p:sp>
          <p:nvSpPr>
            <p:cNvPr id="8" name="Rectangle 7"/>
            <p:cNvSpPr/>
            <p:nvPr/>
          </p:nvSpPr>
          <p:spPr>
            <a:xfrm>
              <a:off x="1169523" y="4752893"/>
              <a:ext cx="4762201" cy="674544"/>
            </a:xfrm>
            <a:prstGeom prst="rect">
              <a:avLst/>
            </a:prstGeom>
          </p:spPr>
          <p:txBody>
            <a:bodyPr wrap="none">
              <a:spAutoFit/>
            </a:bodyPr>
            <a:lstStyle/>
            <a:p>
              <a:pPr lvl="1">
                <a:spcBef>
                  <a:spcPts val="720"/>
                </a:spcBef>
              </a:pPr>
              <a:r>
                <a:rPr lang="en-CA" sz="1600" b="1">
                  <a:latin typeface="Times New Roman" pitchFamily="18" charset="0"/>
                  <a:cs typeface="Times New Roman" pitchFamily="18" charset="0"/>
                </a:rPr>
                <a:t>Chèn một </a:t>
              </a:r>
              <a:r>
                <a:rPr lang="en-CA" sz="1600" b="1" smtClean="0">
                  <a:latin typeface="Times New Roman" pitchFamily="18" charset="0"/>
                  <a:cs typeface="Times New Roman" pitchFamily="18" charset="0"/>
                </a:rPr>
                <a:t>trang tính (sheet) </a:t>
              </a:r>
              <a:r>
                <a:rPr lang="en-CA" sz="1600" b="1">
                  <a:latin typeface="Times New Roman" pitchFamily="18" charset="0"/>
                  <a:cs typeface="Times New Roman" pitchFamily="18" charset="0"/>
                </a:rPr>
                <a:t>vào phía bên trái </a:t>
              </a:r>
              <a:endParaRPr lang="en-CA" sz="1600" b="1" smtClean="0">
                <a:latin typeface="Times New Roman" pitchFamily="18" charset="0"/>
                <a:cs typeface="Times New Roman" pitchFamily="18" charset="0"/>
              </a:endParaRPr>
            </a:p>
            <a:p>
              <a:pPr lvl="1">
                <a:spcBef>
                  <a:spcPts val="720"/>
                </a:spcBef>
              </a:pPr>
              <a:r>
                <a:rPr lang="en-CA" sz="1600" b="1" smtClean="0">
                  <a:latin typeface="Times New Roman" pitchFamily="18" charset="0"/>
                  <a:cs typeface="Times New Roman" pitchFamily="18" charset="0"/>
                </a:rPr>
                <a:t> sheet </a:t>
              </a:r>
              <a:r>
                <a:rPr lang="en-CA" sz="1600" b="1">
                  <a:latin typeface="Times New Roman" pitchFamily="18" charset="0"/>
                  <a:cs typeface="Times New Roman" pitchFamily="18" charset="0"/>
                </a:rPr>
                <a:t>đã chọn</a:t>
              </a:r>
              <a:endParaRPr lang="en-US" sz="1600" b="1" dirty="0">
                <a:latin typeface="Times New Roman" pitchFamily="18" charset="0"/>
                <a:cs typeface="Times New Roman" pitchFamily="18" charset="0"/>
              </a:endParaRPr>
            </a:p>
          </p:txBody>
        </p:sp>
        <p:cxnSp>
          <p:nvCxnSpPr>
            <p:cNvPr id="9" name="Straight Arrow Connector 8"/>
            <p:cNvCxnSpPr/>
            <p:nvPr/>
          </p:nvCxnSpPr>
          <p:spPr>
            <a:xfrm flipV="1">
              <a:off x="2922262" y="4415621"/>
              <a:ext cx="0" cy="3372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195" y="4199013"/>
              <a:ext cx="4761641" cy="216608"/>
            </a:xfrm>
            <a:prstGeom prst="rect">
              <a:avLst/>
            </a:prstGeom>
          </p:spPr>
        </p:pic>
        <p:sp>
          <p:nvSpPr>
            <p:cNvPr id="11" name="Rectangle 10"/>
            <p:cNvSpPr/>
            <p:nvPr/>
          </p:nvSpPr>
          <p:spPr>
            <a:xfrm>
              <a:off x="6677695" y="4904757"/>
              <a:ext cx="3997569" cy="338554"/>
            </a:xfrm>
            <a:prstGeom prst="rect">
              <a:avLst/>
            </a:prstGeom>
          </p:spPr>
          <p:txBody>
            <a:bodyPr wrap="none">
              <a:spAutoFit/>
            </a:bodyPr>
            <a:lstStyle/>
            <a:p>
              <a:pPr lvl="1">
                <a:spcBef>
                  <a:spcPts val="720"/>
                </a:spcBef>
              </a:pPr>
              <a:r>
                <a:rPr lang="en-CA" sz="1600" b="1">
                  <a:latin typeface="Times New Roman" pitchFamily="18" charset="0"/>
                  <a:cs typeface="Times New Roman" pitchFamily="18" charset="0"/>
                </a:rPr>
                <a:t>Chèn một </a:t>
              </a:r>
              <a:r>
                <a:rPr lang="en-CA" sz="1600" b="1" smtClean="0">
                  <a:latin typeface="Times New Roman" pitchFamily="18" charset="0"/>
                  <a:cs typeface="Times New Roman" pitchFamily="18" charset="0"/>
                </a:rPr>
                <a:t>trang tính (sheet) </a:t>
              </a:r>
              <a:r>
                <a:rPr lang="en-CA" sz="1600" b="1">
                  <a:latin typeface="Times New Roman" pitchFamily="18" charset="0"/>
                  <a:cs typeface="Times New Roman" pitchFamily="18" charset="0"/>
                </a:rPr>
                <a:t>vào </a:t>
              </a:r>
              <a:r>
                <a:rPr lang="en-CA" sz="1600" b="1" smtClean="0">
                  <a:latin typeface="Times New Roman" pitchFamily="18" charset="0"/>
                  <a:cs typeface="Times New Roman" pitchFamily="18" charset="0"/>
                </a:rPr>
                <a:t>cuối </a:t>
              </a:r>
              <a:endParaRPr lang="en-US" sz="1600" b="1" dirty="0">
                <a:latin typeface="Times New Roman" pitchFamily="18" charset="0"/>
                <a:cs typeface="Times New Roman" pitchFamily="18" charset="0"/>
              </a:endParaRPr>
            </a:p>
          </p:txBody>
        </p:sp>
        <p:cxnSp>
          <p:nvCxnSpPr>
            <p:cNvPr id="12" name="Straight Arrow Connector 11"/>
            <p:cNvCxnSpPr/>
            <p:nvPr/>
          </p:nvCxnSpPr>
          <p:spPr>
            <a:xfrm flipV="1">
              <a:off x="10665634" y="4430990"/>
              <a:ext cx="0" cy="3372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B2E91150-4DBA-435D-BFD3-2A7D576773B5}"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13" name="Slide Number Placeholder 12"/>
          <p:cNvSpPr>
            <a:spLocks noGrp="1"/>
          </p:cNvSpPr>
          <p:nvPr>
            <p:ph type="sldNum" sz="quarter" idx="16"/>
          </p:nvPr>
        </p:nvSpPr>
        <p:spPr/>
        <p:txBody>
          <a:bodyPr/>
          <a:lstStyle/>
          <a:p>
            <a:fld id="{A06859FE-66E9-4C28-8968-9D70F0C324BC}" type="slidenum">
              <a:rPr lang="en-US" smtClean="0"/>
              <a:pPr/>
              <a:t>29</a:t>
            </a:fld>
            <a:endParaRPr lang="en-US"/>
          </a:p>
        </p:txBody>
      </p:sp>
    </p:spTree>
    <p:extLst>
      <p:ext uri="{BB962C8B-B14F-4D97-AF65-F5344CB8AC3E}">
        <p14:creationId xmlns:p14="http://schemas.microsoft.com/office/powerpoint/2010/main" val="205874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MỤC TIÊU BÀI HỌC</a:t>
            </a:r>
          </a:p>
        </p:txBody>
      </p:sp>
      <p:sp>
        <p:nvSpPr>
          <p:cNvPr id="5" name="Text Placeholder 4"/>
          <p:cNvSpPr>
            <a:spLocks noGrp="1"/>
          </p:cNvSpPr>
          <p:nvPr>
            <p:ph type="body" sz="quarter" idx="13"/>
          </p:nvPr>
        </p:nvSpPr>
        <p:spPr/>
        <p:txBody>
          <a:bodyPr/>
          <a:lstStyle/>
          <a:p>
            <a:pPr lvl="0"/>
            <a:r>
              <a:rPr lang="en-US"/>
              <a:t>Q</a:t>
            </a:r>
            <a:r>
              <a:rPr lang="en-US" smtClean="0"/>
              <a:t>uản lý được </a:t>
            </a:r>
            <a:r>
              <a:rPr lang="en-US"/>
              <a:t>các </a:t>
            </a:r>
            <a:r>
              <a:rPr lang="en-US" smtClean="0"/>
              <a:t>sổ tính: tạo mới, nhập dữ liệu, di chuyển, lưu, đóng, mở</a:t>
            </a:r>
          </a:p>
          <a:p>
            <a:pPr lvl="0"/>
            <a:r>
              <a:rPr lang="en-US" smtClean="0"/>
              <a:t>Thao tác được với nội dung </a:t>
            </a:r>
            <a:endParaRPr lang="vi-VN"/>
          </a:p>
          <a:p>
            <a:pPr lvl="0"/>
            <a:r>
              <a:rPr lang="en-US" smtClean="0"/>
              <a:t>Nhập </a:t>
            </a:r>
            <a:r>
              <a:rPr lang="en-US"/>
              <a:t>các công </a:t>
            </a:r>
            <a:r>
              <a:rPr lang="en-US" smtClean="0"/>
              <a:t>thức và hàm </a:t>
            </a:r>
            <a:r>
              <a:rPr lang="en-US"/>
              <a:t>căn bản</a:t>
            </a:r>
            <a:endParaRPr lang="vi-VN"/>
          </a:p>
          <a:p>
            <a:r>
              <a:rPr lang="en-CA" smtClean="0"/>
              <a:t>Định dạng, </a:t>
            </a:r>
            <a:r>
              <a:rPr lang="en-US" smtClean="0"/>
              <a:t>sắp </a:t>
            </a:r>
            <a:r>
              <a:rPr lang="en-US"/>
              <a:t>xếp hoặc lọc </a:t>
            </a:r>
            <a:r>
              <a:rPr lang="en-US" smtClean="0"/>
              <a:t>được dữ </a:t>
            </a:r>
            <a:r>
              <a:rPr lang="en-US"/>
              <a:t>liệu</a:t>
            </a:r>
            <a:endParaRPr lang="vi-VN"/>
          </a:p>
          <a:p>
            <a:pPr lvl="0"/>
            <a:r>
              <a:rPr lang="en-US" smtClean="0"/>
              <a:t>Tạo </a:t>
            </a:r>
            <a:r>
              <a:rPr lang="en-US"/>
              <a:t>và thao tác với biểu đồ</a:t>
            </a:r>
            <a:endParaRPr lang="vi-VN"/>
          </a:p>
          <a:p>
            <a:r>
              <a:rPr lang="en-CA" smtClean="0"/>
              <a:t>Tùy </a:t>
            </a:r>
            <a:r>
              <a:rPr lang="en-CA"/>
              <a:t>chỉnh thiết lập </a:t>
            </a:r>
            <a:r>
              <a:rPr lang="en-CA" smtClean="0"/>
              <a:t>trang in</a:t>
            </a:r>
            <a:endParaRPr lang="en-US" dirty="0"/>
          </a:p>
        </p:txBody>
      </p:sp>
      <p:sp>
        <p:nvSpPr>
          <p:cNvPr id="2" name="Date Placeholder 1"/>
          <p:cNvSpPr>
            <a:spLocks noGrp="1"/>
          </p:cNvSpPr>
          <p:nvPr>
            <p:ph type="dt" sz="half" idx="14"/>
          </p:nvPr>
        </p:nvSpPr>
        <p:spPr/>
        <p:txBody>
          <a:bodyPr/>
          <a:lstStyle/>
          <a:p>
            <a:fld id="{8010AB66-AF93-459C-8D79-30B896FA251D}" type="datetime1">
              <a:rPr lang="en-US" smtClean="0"/>
              <a:t>9/4/2018</a:t>
            </a:fld>
            <a:endParaRPr lang="en-US"/>
          </a:p>
        </p:txBody>
      </p:sp>
      <p:sp>
        <p:nvSpPr>
          <p:cNvPr id="3" name="Footer Placeholder 2"/>
          <p:cNvSpPr>
            <a:spLocks noGrp="1"/>
          </p:cNvSpPr>
          <p:nvPr>
            <p:ph type="ftr" sz="quarter" idx="15"/>
          </p:nvPr>
        </p:nvSpPr>
        <p:spPr/>
        <p:txBody>
          <a:bodyPr/>
          <a:lstStyle/>
          <a:p>
            <a:r>
              <a:rPr lang="en-US" smtClean="0"/>
              <a:t>IC3 – Key Applications</a:t>
            </a:r>
            <a:endParaRPr lang="en-US"/>
          </a:p>
        </p:txBody>
      </p:sp>
      <p:sp>
        <p:nvSpPr>
          <p:cNvPr id="9" name="Slide Number Placeholder 8"/>
          <p:cNvSpPr>
            <a:spLocks noGrp="1"/>
          </p:cNvSpPr>
          <p:nvPr>
            <p:ph type="sldNum" sz="quarter" idx="16"/>
          </p:nvPr>
        </p:nvSpPr>
        <p:spPr/>
        <p:txBody>
          <a:bodyPr/>
          <a:lstStyle/>
          <a:p>
            <a:fld id="{A06859FE-66E9-4C28-8968-9D70F0C324BC}" type="slidenum">
              <a:rPr lang="en-US" smtClean="0"/>
              <a:t>3</a:t>
            </a:fld>
            <a:endParaRPr lang="en-US"/>
          </a:p>
        </p:txBody>
      </p:sp>
    </p:spTree>
    <p:extLst>
      <p:ext uri="{BB962C8B-B14F-4D97-AF65-F5344CB8AC3E}">
        <p14:creationId xmlns:p14="http://schemas.microsoft.com/office/powerpoint/2010/main" val="1279790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Thao </a:t>
            </a:r>
            <a:r>
              <a:rPr lang="en-US" dirty="0" err="1"/>
              <a:t>tác</a:t>
            </a:r>
            <a:r>
              <a:rPr lang="en-US" dirty="0"/>
              <a:t> </a:t>
            </a:r>
            <a:r>
              <a:rPr lang="en-US" dirty="0" err="1"/>
              <a:t>với</a:t>
            </a:r>
            <a:r>
              <a:rPr lang="en-US" dirty="0"/>
              <a:t> </a:t>
            </a:r>
            <a:r>
              <a:rPr lang="en-US" dirty="0" err="1"/>
              <a:t>nội</a:t>
            </a:r>
            <a:r>
              <a:rPr lang="en-US" dirty="0"/>
              <a:t> dung</a:t>
            </a:r>
          </a:p>
        </p:txBody>
      </p:sp>
      <p:sp>
        <p:nvSpPr>
          <p:cNvPr id="3" name="Content Placeholder 2"/>
          <p:cNvSpPr>
            <a:spLocks noGrp="1"/>
          </p:cNvSpPr>
          <p:nvPr>
            <p:ph type="body" sz="quarter" idx="13"/>
          </p:nvPr>
        </p:nvSpPr>
        <p:spPr>
          <a:prstGeom prst="rect">
            <a:avLst/>
          </a:prstGeom>
        </p:spPr>
        <p:txBody>
          <a:bodyPr lIns="109774" tIns="54887" rIns="109774" bIns="54887"/>
          <a:lstStyle/>
          <a:p>
            <a:r>
              <a:rPr lang="fr-FR" b="1" smtClean="0"/>
              <a:t>Xóa các trang tính</a:t>
            </a:r>
          </a:p>
          <a:p>
            <a:endParaRPr lang="fr-FR" b="1"/>
          </a:p>
          <a:p>
            <a:endParaRPr lang="fr-FR" b="1" smtClean="0"/>
          </a:p>
          <a:p>
            <a:endParaRPr lang="fr-FR" b="1"/>
          </a:p>
          <a:p>
            <a:endParaRPr lang="fr-FR" b="1" smtClean="0"/>
          </a:p>
          <a:p>
            <a:pPr lvl="2">
              <a:buFont typeface="Wingdings" pitchFamily="2" charset="2"/>
              <a:buChar char="§"/>
            </a:pPr>
            <a:r>
              <a:rPr lang="en-CA" sz="2600" smtClean="0"/>
              <a:t>Nhấp </a:t>
            </a:r>
            <a:r>
              <a:rPr lang="en-CA" sz="2600"/>
              <a:t>chuột phải vào thẻ trang tính và chọn </a:t>
            </a:r>
            <a:r>
              <a:rPr lang="en-CA" sz="2600" b="1"/>
              <a:t>Delete</a:t>
            </a:r>
            <a:endParaRPr lang="en-US" sz="2600"/>
          </a:p>
          <a:p>
            <a:endParaRPr lang="en-US" b="1" dirty="0"/>
          </a:p>
        </p:txBody>
      </p:sp>
      <p:grpSp>
        <p:nvGrpSpPr>
          <p:cNvPr id="15" name="Group 14"/>
          <p:cNvGrpSpPr/>
          <p:nvPr/>
        </p:nvGrpSpPr>
        <p:grpSpPr>
          <a:xfrm>
            <a:off x="4098414" y="2004318"/>
            <a:ext cx="5073096" cy="2436343"/>
            <a:chOff x="4098414" y="2004318"/>
            <a:chExt cx="5073096" cy="2436343"/>
          </a:xfrm>
        </p:grpSpPr>
        <p:pic>
          <p:nvPicPr>
            <p:cNvPr id="13" name="Picture 12" descr="C:\Users\swong\Documents\Manuals\IC3 GS4\7314 IC3 GS4\Screens\L9\l9-021.png"/>
            <p:cNvPicPr/>
            <p:nvPr/>
          </p:nvPicPr>
          <p:blipFill>
            <a:blip r:embed="rId3">
              <a:extLst>
                <a:ext uri="{28A0092B-C50C-407E-A947-70E740481C1C}">
                  <a14:useLocalDpi xmlns:a14="http://schemas.microsoft.com/office/drawing/2010/main" val="0"/>
                </a:ext>
              </a:extLst>
            </a:blip>
            <a:srcRect/>
            <a:stretch>
              <a:fillRect/>
            </a:stretch>
          </p:blipFill>
          <p:spPr bwMode="auto">
            <a:xfrm>
              <a:off x="4098414" y="2004318"/>
              <a:ext cx="2729741" cy="2436343"/>
            </a:xfrm>
            <a:prstGeom prst="rect">
              <a:avLst/>
            </a:prstGeom>
            <a:noFill/>
            <a:ln>
              <a:noFill/>
            </a:ln>
          </p:spPr>
        </p:pic>
        <p:sp>
          <p:nvSpPr>
            <p:cNvPr id="14" name="Rectangle 13"/>
            <p:cNvSpPr/>
            <p:nvPr/>
          </p:nvSpPr>
          <p:spPr>
            <a:xfrm>
              <a:off x="7002326" y="4058020"/>
              <a:ext cx="2169184" cy="338554"/>
            </a:xfrm>
            <a:prstGeom prst="rect">
              <a:avLst/>
            </a:prstGeom>
          </p:spPr>
          <p:txBody>
            <a:bodyPr wrap="none">
              <a:spAutoFit/>
            </a:bodyPr>
            <a:lstStyle/>
            <a:p>
              <a:r>
                <a:rPr lang="en-CA" sz="1600" b="1">
                  <a:latin typeface="Times New Roman" pitchFamily="18" charset="0"/>
                  <a:cs typeface="Times New Roman" pitchFamily="18" charset="0"/>
                </a:rPr>
                <a:t>xóa </a:t>
              </a:r>
              <a:r>
                <a:rPr lang="en-CA" sz="1600" b="1" smtClean="0">
                  <a:latin typeface="Times New Roman" pitchFamily="18" charset="0"/>
                  <a:cs typeface="Times New Roman" pitchFamily="18" charset="0"/>
                </a:rPr>
                <a:t>trang tính </a:t>
              </a:r>
              <a:r>
                <a:rPr lang="en-CA" sz="1600" b="1">
                  <a:latin typeface="Times New Roman" pitchFamily="18" charset="0"/>
                  <a:cs typeface="Times New Roman" pitchFamily="18" charset="0"/>
                </a:rPr>
                <a:t>đã chọn</a:t>
              </a:r>
              <a:endParaRPr lang="vi-VN" sz="1600" b="1">
                <a:latin typeface="Times New Roman" pitchFamily="18" charset="0"/>
                <a:cs typeface="Times New Roman" pitchFamily="18" charset="0"/>
              </a:endParaRPr>
            </a:p>
          </p:txBody>
        </p:sp>
        <p:cxnSp>
          <p:nvCxnSpPr>
            <p:cNvPr id="5" name="Straight Arrow Connector 4"/>
            <p:cNvCxnSpPr/>
            <p:nvPr/>
          </p:nvCxnSpPr>
          <p:spPr>
            <a:xfrm flipH="1">
              <a:off x="5776686" y="4280462"/>
              <a:ext cx="12256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F5100BE2-31FE-48B7-AF1F-BE8B2A5558CB}" type="datetime1">
              <a:rPr lang="en-US" smtClean="0"/>
              <a:t>9/4/2018</a:t>
            </a:fld>
            <a:endParaRPr lang="en-US"/>
          </a:p>
        </p:txBody>
      </p:sp>
      <p:sp>
        <p:nvSpPr>
          <p:cNvPr id="6" name="Footer Placeholder 5"/>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30</a:t>
            </a:fld>
            <a:endParaRPr lang="en-US"/>
          </a:p>
        </p:txBody>
      </p:sp>
    </p:spTree>
    <p:extLst>
      <p:ext uri="{BB962C8B-B14F-4D97-AF65-F5344CB8AC3E}">
        <p14:creationId xmlns:p14="http://schemas.microsoft.com/office/powerpoint/2010/main" val="267877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smtClean="0"/>
              <a:t>Tạo các công thức đơn giản</a:t>
            </a:r>
            <a:endParaRPr lang="en-US" dirty="0"/>
          </a:p>
        </p:txBody>
      </p:sp>
      <p:sp>
        <p:nvSpPr>
          <p:cNvPr id="3" name="Content Placeholder 2"/>
          <p:cNvSpPr>
            <a:spLocks noGrp="1"/>
          </p:cNvSpPr>
          <p:nvPr>
            <p:ph type="body" sz="quarter" idx="13"/>
          </p:nvPr>
        </p:nvSpPr>
        <p:spPr/>
        <p:txBody>
          <a:bodyPr/>
          <a:lstStyle/>
          <a:p>
            <a:r>
              <a:rPr lang="en-US" smtClean="0"/>
              <a:t>Công thức là phép tính toán sử dụng các dữ liệu trong ô hoặc các ô khác:</a:t>
            </a:r>
          </a:p>
          <a:p>
            <a:pPr lvl="1"/>
            <a:r>
              <a:rPr lang="en-US" smtClean="0"/>
              <a:t>Tự động tính tổng theo hàng hoặc cột</a:t>
            </a:r>
          </a:p>
          <a:p>
            <a:pPr lvl="1"/>
            <a:r>
              <a:rPr lang="en-US" smtClean="0"/>
              <a:t>Thực hiện phân tích “</a:t>
            </a:r>
            <a:r>
              <a:rPr lang="en-US" b="1" smtClean="0"/>
              <a:t>What if</a:t>
            </a:r>
            <a:r>
              <a:rPr lang="en-US" smtClean="0"/>
              <a:t>” dựa trên một </a:t>
            </a:r>
          </a:p>
          <a:p>
            <a:pPr lvl="1"/>
            <a:r>
              <a:rPr lang="en-US" smtClean="0"/>
              <a:t>hoặc nhiều giá trị đầu vào</a:t>
            </a:r>
          </a:p>
          <a:p>
            <a:pPr lvl="1"/>
            <a:r>
              <a:rPr lang="en-US" smtClean="0"/>
              <a:t>Sử dụng một hoặc nhiều hàm để thực hiện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783" y="2303010"/>
            <a:ext cx="14001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515" y="4311044"/>
            <a:ext cx="4730198" cy="34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0242F4F2-5B31-466F-9EF4-6BE30E9320F3}"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31</a:t>
            </a:fld>
            <a:endParaRPr lang="en-US"/>
          </a:p>
        </p:txBody>
      </p:sp>
    </p:spTree>
    <p:extLst>
      <p:ext uri="{BB962C8B-B14F-4D97-AF65-F5344CB8AC3E}">
        <p14:creationId xmlns:p14="http://schemas.microsoft.com/office/powerpoint/2010/main" val="3989221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smtClean="0"/>
              <a:t>Tạo các công thức đơn giản</a:t>
            </a:r>
            <a:endParaRPr lang="en-US" dirty="0"/>
          </a:p>
        </p:txBody>
      </p:sp>
      <p:sp>
        <p:nvSpPr>
          <p:cNvPr id="3" name="Content Placeholder 2"/>
          <p:cNvSpPr>
            <a:spLocks noGrp="1"/>
          </p:cNvSpPr>
          <p:nvPr>
            <p:ph type="body" sz="quarter" idx="13"/>
          </p:nvPr>
        </p:nvSpPr>
        <p:spPr/>
        <p:txBody>
          <a:bodyPr/>
          <a:lstStyle/>
          <a:p>
            <a:r>
              <a:rPr lang="en-US" smtClean="0"/>
              <a:t>Địa chỉ ô trong Excel</a:t>
            </a:r>
          </a:p>
          <a:p>
            <a:endParaRPr lang="en-US"/>
          </a:p>
          <a:p>
            <a:endParaRPr lang="en-US" smtClean="0"/>
          </a:p>
          <a:p>
            <a:endParaRPr lang="en-US"/>
          </a:p>
          <a:p>
            <a:endParaRPr lang="en-US" smtClean="0"/>
          </a:p>
          <a:p>
            <a:endParaRPr lang="en-US"/>
          </a:p>
          <a:p>
            <a:pPr lvl="1"/>
            <a:r>
              <a:rPr lang="en-US" sz="2400"/>
              <a:t>Nhấn F4 khi nhập địa chỉ ô để chuyển từ địa chỉ tương đối sang tuyệt đối</a:t>
            </a:r>
            <a:endParaRPr lang="vi-VN" sz="2400"/>
          </a:p>
          <a:p>
            <a:pPr lvl="1"/>
            <a:endParaRPr lang="en-US" smtClean="0"/>
          </a:p>
        </p:txBody>
      </p:sp>
      <p:grpSp>
        <p:nvGrpSpPr>
          <p:cNvPr id="6" name="Group 5"/>
          <p:cNvGrpSpPr/>
          <p:nvPr/>
        </p:nvGrpSpPr>
        <p:grpSpPr>
          <a:xfrm>
            <a:off x="1587753" y="1953343"/>
            <a:ext cx="9454349" cy="3583788"/>
            <a:chOff x="2894013" y="1953343"/>
            <a:chExt cx="9454349" cy="3583788"/>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3" y="2456997"/>
              <a:ext cx="5959701" cy="30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5254171" y="2844800"/>
              <a:ext cx="0" cy="1741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flipV="1">
              <a:off x="3164115" y="3018971"/>
              <a:ext cx="209005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4949371" y="1953343"/>
              <a:ext cx="2210862" cy="338554"/>
            </a:xfrm>
            <a:prstGeom prst="rect">
              <a:avLst/>
            </a:prstGeom>
          </p:spPr>
          <p:txBody>
            <a:bodyPr wrap="none">
              <a:spAutoFit/>
            </a:bodyPr>
            <a:lstStyle/>
            <a:p>
              <a:r>
                <a:rPr lang="en-US" sz="1600" b="1">
                  <a:latin typeface="Times New Roman" pitchFamily="18" charset="0"/>
                  <a:cs typeface="Times New Roman" pitchFamily="18" charset="0"/>
                </a:rPr>
                <a:t>tiêu đề cột tiêu đề dòng</a:t>
              </a:r>
              <a:endParaRPr lang="vi-VN" sz="1600" b="1">
                <a:latin typeface="Times New Roman" pitchFamily="18" charset="0"/>
                <a:cs typeface="Times New Roman" pitchFamily="18" charset="0"/>
              </a:endParaRPr>
            </a:p>
          </p:txBody>
        </p:sp>
        <p:cxnSp>
          <p:nvCxnSpPr>
            <p:cNvPr id="14" name="Straight Arrow Connector 13"/>
            <p:cNvCxnSpPr/>
            <p:nvPr/>
          </p:nvCxnSpPr>
          <p:spPr>
            <a:xfrm>
              <a:off x="4949371" y="2163511"/>
              <a:ext cx="0" cy="2934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8914409" y="3632758"/>
              <a:ext cx="3281668" cy="338554"/>
            </a:xfrm>
            <a:prstGeom prst="rect">
              <a:avLst/>
            </a:prstGeom>
          </p:spPr>
          <p:txBody>
            <a:bodyPr wrap="none">
              <a:spAutoFit/>
            </a:bodyPr>
            <a:lstStyle/>
            <a:p>
              <a:r>
                <a:rPr lang="en-US" sz="1600" b="1" smtClean="0">
                  <a:latin typeface="Times New Roman" pitchFamily="18" charset="0"/>
                  <a:cs typeface="Times New Roman" pitchFamily="18" charset="0"/>
                </a:rPr>
                <a:t>Tham chiếu ô thay đổi </a:t>
              </a:r>
              <a:r>
                <a:rPr lang="en-US" sz="1600" b="1">
                  <a:latin typeface="Times New Roman" pitchFamily="18" charset="0"/>
                  <a:cs typeface="Times New Roman" pitchFamily="18" charset="0"/>
                </a:rPr>
                <a:t>khi sao chép</a:t>
              </a:r>
              <a:endParaRPr lang="vi-VN" sz="1600" b="1">
                <a:latin typeface="Times New Roman" pitchFamily="18" charset="0"/>
                <a:cs typeface="Times New Roman" pitchFamily="18" charset="0"/>
              </a:endParaRPr>
            </a:p>
          </p:txBody>
        </p:sp>
        <p:sp>
          <p:nvSpPr>
            <p:cNvPr id="19" name="Rectangle 18"/>
            <p:cNvSpPr/>
            <p:nvPr/>
          </p:nvSpPr>
          <p:spPr>
            <a:xfrm>
              <a:off x="8914409" y="5161651"/>
              <a:ext cx="3433953" cy="338554"/>
            </a:xfrm>
            <a:prstGeom prst="rect">
              <a:avLst/>
            </a:prstGeom>
          </p:spPr>
          <p:txBody>
            <a:bodyPr wrap="none">
              <a:spAutoFit/>
            </a:bodyPr>
            <a:lstStyle/>
            <a:p>
              <a:r>
                <a:rPr lang="en-US" sz="1600" b="1" smtClean="0">
                  <a:latin typeface="Times New Roman" pitchFamily="18" charset="0"/>
                  <a:cs typeface="Times New Roman" pitchFamily="18" charset="0"/>
                </a:rPr>
                <a:t>Cố định, không thay </a:t>
              </a:r>
              <a:r>
                <a:rPr lang="en-US" sz="1600" b="1">
                  <a:latin typeface="Times New Roman" pitchFamily="18" charset="0"/>
                  <a:cs typeface="Times New Roman" pitchFamily="18" charset="0"/>
                </a:rPr>
                <a:t>đổi khi sao chép</a:t>
              </a:r>
              <a:endParaRPr lang="vi-VN" sz="1600" b="1">
                <a:latin typeface="Times New Roman" pitchFamily="18" charset="0"/>
                <a:cs typeface="Times New Roman" pitchFamily="18" charset="0"/>
              </a:endParaRPr>
            </a:p>
          </p:txBody>
        </p:sp>
        <p:cxnSp>
          <p:nvCxnSpPr>
            <p:cNvPr id="17" name="Straight Arrow Connector 16"/>
            <p:cNvCxnSpPr>
              <a:stCxn id="15" idx="1"/>
            </p:cNvCxnSpPr>
            <p:nvPr/>
          </p:nvCxnSpPr>
          <p:spPr>
            <a:xfrm flipH="1">
              <a:off x="8461829" y="3802035"/>
              <a:ext cx="4525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9" idx="1"/>
            </p:cNvCxnSpPr>
            <p:nvPr/>
          </p:nvCxnSpPr>
          <p:spPr>
            <a:xfrm flipH="1">
              <a:off x="8461829" y="5330928"/>
              <a:ext cx="4525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99DA4B15-A768-4B96-9E8D-2EA3DF57BB11}"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8" name="Slide Number Placeholder 7"/>
          <p:cNvSpPr>
            <a:spLocks noGrp="1"/>
          </p:cNvSpPr>
          <p:nvPr>
            <p:ph type="sldNum" sz="quarter" idx="16"/>
          </p:nvPr>
        </p:nvSpPr>
        <p:spPr/>
        <p:txBody>
          <a:bodyPr/>
          <a:lstStyle/>
          <a:p>
            <a:fld id="{A06859FE-66E9-4C28-8968-9D70F0C324BC}" type="slidenum">
              <a:rPr lang="en-US" smtClean="0"/>
              <a:pPr/>
              <a:t>32</a:t>
            </a:fld>
            <a:endParaRPr lang="en-US"/>
          </a:p>
        </p:txBody>
      </p:sp>
    </p:spTree>
    <p:extLst>
      <p:ext uri="{BB962C8B-B14F-4D97-AF65-F5344CB8AC3E}">
        <p14:creationId xmlns:p14="http://schemas.microsoft.com/office/powerpoint/2010/main" val="4171012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D6D32A-C9C2-4A61-9A5A-026A286FDB42}" type="datetime1">
              <a:rPr lang="en-US" smtClean="0"/>
              <a:t>9/4/2018</a:t>
            </a:fld>
            <a:endParaRPr lang="en-US"/>
          </a:p>
        </p:txBody>
      </p:sp>
      <p:sp>
        <p:nvSpPr>
          <p:cNvPr id="5" name="Footer Placeholder 4"/>
          <p:cNvSpPr>
            <a:spLocks noGrp="1"/>
          </p:cNvSpPr>
          <p:nvPr>
            <p:ph type="ftr" sz="quarter" idx="11"/>
          </p:nvPr>
        </p:nvSpPr>
        <p:spPr/>
        <p:txBody>
          <a:bodyPr/>
          <a:lstStyle/>
          <a:p>
            <a:r>
              <a:rPr lang="en-US" smtClean="0"/>
              <a:t>IC3 – Key Applications</a:t>
            </a:r>
            <a:endParaRPr lang="en-US"/>
          </a:p>
        </p:txBody>
      </p:sp>
      <p:sp>
        <p:nvSpPr>
          <p:cNvPr id="9" name="Slide Number Placeholder 8"/>
          <p:cNvSpPr>
            <a:spLocks noGrp="1"/>
          </p:cNvSpPr>
          <p:nvPr>
            <p:ph type="sldNum" sz="quarter" idx="12"/>
          </p:nvPr>
        </p:nvSpPr>
        <p:spPr/>
        <p:txBody>
          <a:bodyPr/>
          <a:lstStyle/>
          <a:p>
            <a:fld id="{A06859FE-66E9-4C28-8968-9D70F0C324BC}" type="slidenum">
              <a:rPr lang="en-US" smtClean="0"/>
              <a:pPr/>
              <a:t>33</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vi-VN" smtClean="0"/>
              <a:t>Tạo các công thức đơn giản</a:t>
            </a:r>
            <a:endParaRPr lang="en-US" dirty="0"/>
          </a:p>
        </p:txBody>
      </p:sp>
      <p:grpSp>
        <p:nvGrpSpPr>
          <p:cNvPr id="20" name="Group 19"/>
          <p:cNvGrpSpPr/>
          <p:nvPr/>
        </p:nvGrpSpPr>
        <p:grpSpPr>
          <a:xfrm>
            <a:off x="2385104" y="1677565"/>
            <a:ext cx="7202704" cy="4170296"/>
            <a:chOff x="4487861" y="1523583"/>
            <a:chExt cx="7202704" cy="417029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861" y="2633662"/>
              <a:ext cx="6152937" cy="222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12265" y="1881516"/>
              <a:ext cx="873957" cy="338554"/>
            </a:xfrm>
            <a:prstGeom prst="rect">
              <a:avLst/>
            </a:prstGeom>
          </p:spPr>
          <p:txBody>
            <a:bodyPr wrap="none">
              <a:spAutoFit/>
            </a:bodyPr>
            <a:lstStyle/>
            <a:p>
              <a:r>
                <a:rPr lang="en-CA" sz="1600" b="1" smtClean="0">
                  <a:latin typeface="Times New Roman" pitchFamily="18" charset="0"/>
                  <a:cs typeface="Times New Roman" pitchFamily="18" charset="0"/>
                </a:rPr>
                <a:t>Bắt đầu</a:t>
              </a:r>
              <a:endParaRPr lang="vi-VN" sz="1600" b="1">
                <a:latin typeface="Times New Roman" pitchFamily="18" charset="0"/>
                <a:cs typeface="Times New Roman" pitchFamily="18" charset="0"/>
              </a:endParaRPr>
            </a:p>
          </p:txBody>
        </p:sp>
        <p:cxnSp>
          <p:nvCxnSpPr>
            <p:cNvPr id="6" name="Straight Arrow Connector 5"/>
            <p:cNvCxnSpPr/>
            <p:nvPr/>
          </p:nvCxnSpPr>
          <p:spPr>
            <a:xfrm>
              <a:off x="7170057" y="2220070"/>
              <a:ext cx="0" cy="55215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7786222" y="1523583"/>
              <a:ext cx="3904343" cy="584775"/>
            </a:xfrm>
            <a:prstGeom prst="rect">
              <a:avLst/>
            </a:prstGeom>
          </p:spPr>
          <p:txBody>
            <a:bodyPr wrap="square">
              <a:spAutoFit/>
            </a:bodyPr>
            <a:lstStyle/>
            <a:p>
              <a:r>
                <a:rPr lang="en-CA" sz="1600" b="1" smtClean="0">
                  <a:latin typeface="Times New Roman" pitchFamily="18" charset="0"/>
                  <a:cs typeface="Times New Roman" pitchFamily="18" charset="0"/>
                </a:rPr>
                <a:t>Nhập địa </a:t>
              </a:r>
              <a:r>
                <a:rPr lang="en-CA" sz="1600" b="1">
                  <a:latin typeface="Times New Roman" pitchFamily="18" charset="0"/>
                  <a:cs typeface="Times New Roman" pitchFamily="18" charset="0"/>
                </a:rPr>
                <a:t>chỉ của ô </a:t>
              </a:r>
              <a:r>
                <a:rPr lang="en-CA" sz="1600" b="1" smtClean="0">
                  <a:latin typeface="Times New Roman" pitchFamily="18" charset="0"/>
                  <a:cs typeface="Times New Roman" pitchFamily="18" charset="0"/>
                </a:rPr>
                <a:t>bằng </a:t>
              </a:r>
              <a:r>
                <a:rPr lang="en-CA" sz="1600" b="1">
                  <a:latin typeface="Times New Roman" pitchFamily="18" charset="0"/>
                  <a:cs typeface="Times New Roman" pitchFamily="18" charset="0"/>
                </a:rPr>
                <a:t>cách </a:t>
              </a:r>
              <a:r>
                <a:rPr lang="en-CA" sz="1600" b="1" smtClean="0">
                  <a:latin typeface="Times New Roman" pitchFamily="18" charset="0"/>
                  <a:cs typeface="Times New Roman" pitchFamily="18" charset="0"/>
                </a:rPr>
                <a:t>gõ </a:t>
              </a:r>
              <a:r>
                <a:rPr lang="en-CA" sz="1600" b="1">
                  <a:latin typeface="Times New Roman" pitchFamily="18" charset="0"/>
                  <a:cs typeface="Times New Roman" pitchFamily="18" charset="0"/>
                </a:rPr>
                <a:t>trực </a:t>
              </a:r>
              <a:r>
                <a:rPr lang="en-CA" sz="1600" b="1" smtClean="0">
                  <a:latin typeface="Times New Roman" pitchFamily="18" charset="0"/>
                  <a:cs typeface="Times New Roman" pitchFamily="18" charset="0"/>
                </a:rPr>
                <a:t>tiếp, </a:t>
              </a:r>
            </a:p>
            <a:p>
              <a:r>
                <a:rPr lang="en-CA" sz="1600" b="1" smtClean="0">
                  <a:latin typeface="Times New Roman" pitchFamily="18" charset="0"/>
                  <a:cs typeface="Times New Roman" pitchFamily="18" charset="0"/>
                </a:rPr>
                <a:t>hoặc </a:t>
              </a:r>
              <a:r>
                <a:rPr lang="en-CA" sz="1600" b="1">
                  <a:latin typeface="Times New Roman" pitchFamily="18" charset="0"/>
                  <a:cs typeface="Times New Roman" pitchFamily="18" charset="0"/>
                </a:rPr>
                <a:t>nhấp chuột vào các ô liên quan</a:t>
              </a:r>
              <a:endParaRPr lang="vi-VN" sz="1600" b="1">
                <a:latin typeface="Times New Roman" pitchFamily="18" charset="0"/>
                <a:cs typeface="Times New Roman" pitchFamily="18" charset="0"/>
              </a:endParaRPr>
            </a:p>
          </p:txBody>
        </p:sp>
        <p:cxnSp>
          <p:nvCxnSpPr>
            <p:cNvPr id="10" name="Straight Arrow Connector 9"/>
            <p:cNvCxnSpPr/>
            <p:nvPr/>
          </p:nvCxnSpPr>
          <p:spPr>
            <a:xfrm>
              <a:off x="7564329" y="2457788"/>
              <a:ext cx="6565" cy="2626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7564329" y="2457788"/>
              <a:ext cx="433042"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7997371" y="2050793"/>
              <a:ext cx="0" cy="406995"/>
            </a:xfrm>
            <a:prstGeom prst="line">
              <a:avLst/>
            </a:prstGeom>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6669846" y="5355325"/>
              <a:ext cx="3451586" cy="338554"/>
            </a:xfrm>
            <a:prstGeom prst="rect">
              <a:avLst/>
            </a:prstGeom>
          </p:spPr>
          <p:txBody>
            <a:bodyPr wrap="none">
              <a:spAutoFit/>
            </a:bodyPr>
            <a:lstStyle/>
            <a:p>
              <a:r>
                <a:rPr lang="en-CA" sz="1600" b="1">
                  <a:latin typeface="Times New Roman" pitchFamily="18" charset="0"/>
                  <a:cs typeface="Times New Roman" pitchFamily="18" charset="0"/>
                </a:rPr>
                <a:t>Ô nhập công </a:t>
              </a:r>
              <a:r>
                <a:rPr lang="en-CA" sz="1600" b="1" smtClean="0">
                  <a:latin typeface="Times New Roman" pitchFamily="18" charset="0"/>
                  <a:cs typeface="Times New Roman" pitchFamily="18" charset="0"/>
                </a:rPr>
                <a:t>thức sẽ hiển thị kết quả </a:t>
              </a:r>
              <a:endParaRPr lang="vi-VN" sz="1600" b="1">
                <a:latin typeface="Times New Roman" pitchFamily="18" charset="0"/>
                <a:cs typeface="Times New Roman" pitchFamily="18" charset="0"/>
              </a:endParaRPr>
            </a:p>
          </p:txBody>
        </p:sp>
        <p:cxnSp>
          <p:nvCxnSpPr>
            <p:cNvPr id="18" name="Straight Arrow Connector 17"/>
            <p:cNvCxnSpPr>
              <a:endCxn id="2050" idx="2"/>
            </p:cNvCxnSpPr>
            <p:nvPr/>
          </p:nvCxnSpPr>
          <p:spPr>
            <a:xfrm flipH="1" flipV="1">
              <a:off x="7564330" y="4862285"/>
              <a:ext cx="6564" cy="493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4101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smtClean="0"/>
              <a:t>Tạo các công thức đơn giản</a:t>
            </a:r>
            <a:endParaRPr lang="en-US" dirty="0"/>
          </a:p>
        </p:txBody>
      </p:sp>
      <p:sp>
        <p:nvSpPr>
          <p:cNvPr id="3" name="Content Placeholder 2"/>
          <p:cNvSpPr>
            <a:spLocks noGrp="1"/>
          </p:cNvSpPr>
          <p:nvPr>
            <p:ph type="body" sz="quarter" idx="13"/>
          </p:nvPr>
        </p:nvSpPr>
        <p:spPr/>
        <p:txBody>
          <a:bodyPr/>
          <a:lstStyle/>
          <a:p>
            <a:r>
              <a:rPr lang="en-CA" smtClean="0"/>
              <a:t>Có thể sao chép ô chứa công thức sang các ô khác</a:t>
            </a:r>
          </a:p>
          <a:p>
            <a:endParaRPr lang="en-CA" smtClean="0"/>
          </a:p>
          <a:p>
            <a:endParaRPr lang="en-CA" smtClean="0"/>
          </a:p>
          <a:p>
            <a:endParaRPr lang="en-US" smtClean="0"/>
          </a:p>
          <a:p>
            <a:pPr lvl="1"/>
            <a:r>
              <a:rPr lang="en-US" smtClean="0"/>
              <a:t>Các tham chiếu trong ô sẽ tự động thay đổi khi được dán vào một ô mới</a:t>
            </a:r>
          </a:p>
          <a:p>
            <a:r>
              <a:rPr lang="en-CA" smtClean="0"/>
              <a:t>Excel tính các công thức theo “thứ tự tự nhiên”:</a:t>
            </a:r>
          </a:p>
          <a:p>
            <a:pPr marL="0" indent="0" algn="ctr">
              <a:buNone/>
            </a:pPr>
            <a:r>
              <a:rPr lang="en-US" b="1" smtClean="0"/>
              <a:t>^</a:t>
            </a:r>
            <a:r>
              <a:rPr lang="en-US" smtClean="0"/>
              <a:t> (Số mũ) </a:t>
            </a:r>
            <a:r>
              <a:rPr lang="en-US" smtClean="0">
                <a:sym typeface="Wingdings" pitchFamily="2" charset="2"/>
              </a:rPr>
              <a:t></a:t>
            </a:r>
            <a:r>
              <a:rPr lang="en-US" smtClean="0"/>
              <a:t>    </a:t>
            </a:r>
            <a:r>
              <a:rPr lang="en-US" b="1" smtClean="0"/>
              <a:t>*</a:t>
            </a:r>
            <a:r>
              <a:rPr lang="en-US" smtClean="0"/>
              <a:t> (Nhân), </a:t>
            </a:r>
            <a:r>
              <a:rPr lang="en-US" b="1" smtClean="0"/>
              <a:t>/ </a:t>
            </a:r>
            <a:r>
              <a:rPr lang="en-US" smtClean="0"/>
              <a:t>(Chia) </a:t>
            </a:r>
            <a:r>
              <a:rPr lang="en-US" smtClean="0">
                <a:sym typeface="Wingdings" pitchFamily="2" charset="2"/>
              </a:rPr>
              <a:t></a:t>
            </a:r>
            <a:r>
              <a:rPr lang="en-US" smtClean="0"/>
              <a:t> </a:t>
            </a:r>
            <a:r>
              <a:rPr lang="en-US" b="1" smtClean="0"/>
              <a:t>+</a:t>
            </a:r>
            <a:r>
              <a:rPr lang="en-US" smtClean="0"/>
              <a:t> (Cộng) , </a:t>
            </a:r>
            <a:r>
              <a:rPr lang="en-US" b="1" smtClean="0"/>
              <a:t>- </a:t>
            </a:r>
            <a:r>
              <a:rPr lang="en-US" smtClean="0"/>
              <a:t>(Trừ)</a:t>
            </a:r>
          </a:p>
          <a:p>
            <a:endParaRPr lang="en-US" dirty="0"/>
          </a:p>
        </p:txBody>
      </p:sp>
      <p:pic>
        <p:nvPicPr>
          <p:cNvPr id="5122" name="Picture 2" descr="Káº¿t quáº£ hÃ¬nh áº£nh cho sao chÃ©p Ã´ trong cÃ´ng thá»©c ex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4" y="2115454"/>
            <a:ext cx="4162425"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4"/>
          </p:nvPr>
        </p:nvSpPr>
        <p:spPr/>
        <p:txBody>
          <a:bodyPr/>
          <a:lstStyle/>
          <a:p>
            <a:fld id="{DF1291A6-C125-442D-B13B-89CF0DF36DB1}"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34</a:t>
            </a:fld>
            <a:endParaRPr lang="en-US"/>
          </a:p>
        </p:txBody>
      </p:sp>
    </p:spTree>
    <p:extLst>
      <p:ext uri="{BB962C8B-B14F-4D97-AF65-F5344CB8AC3E}">
        <p14:creationId xmlns:p14="http://schemas.microsoft.com/office/powerpoint/2010/main" val="3887806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smtClean="0"/>
              <a:t>Tạo các công thức đơn giản</a:t>
            </a:r>
            <a:endParaRPr lang="en-US" dirty="0"/>
          </a:p>
        </p:txBody>
      </p:sp>
      <p:sp>
        <p:nvSpPr>
          <p:cNvPr id="3" name="Content Placeholder 2"/>
          <p:cNvSpPr>
            <a:spLocks noGrp="1"/>
          </p:cNvSpPr>
          <p:nvPr>
            <p:ph type="body" sz="quarter" idx="13"/>
          </p:nvPr>
        </p:nvSpPr>
        <p:spPr/>
        <p:txBody>
          <a:bodyPr/>
          <a:lstStyle/>
          <a:p>
            <a:r>
              <a:rPr lang="en-US" smtClean="0"/>
              <a:t>Lỗi trong công thức</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447" y="4032476"/>
            <a:ext cx="5977337" cy="122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Káº¿t quáº£ hÃ¬nh áº£nh cho microsoft excel found an error in the formula you entered excel 2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232" y="2210934"/>
            <a:ext cx="615315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8159" y="4643324"/>
            <a:ext cx="1274598" cy="34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50629" y="4484914"/>
            <a:ext cx="377371" cy="3306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 name="Straight Arrow Connector 5"/>
          <p:cNvCxnSpPr>
            <a:endCxn id="4" idx="0"/>
          </p:cNvCxnSpPr>
          <p:nvPr/>
        </p:nvCxnSpPr>
        <p:spPr>
          <a:xfrm>
            <a:off x="7939314" y="3884894"/>
            <a:ext cx="1" cy="6000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7484382" y="3053897"/>
            <a:ext cx="3604531" cy="830997"/>
          </a:xfrm>
          <a:prstGeom prst="rect">
            <a:avLst/>
          </a:prstGeom>
        </p:spPr>
        <p:txBody>
          <a:bodyPr wrap="square">
            <a:spAutoFit/>
          </a:bodyPr>
          <a:lstStyle/>
          <a:p>
            <a:r>
              <a:rPr lang="en-CA" sz="1600" b="1">
                <a:latin typeface="Times New Roman" pitchFamily="18" charset="0"/>
                <a:cs typeface="Times New Roman" pitchFamily="18" charset="0"/>
              </a:rPr>
              <a:t>C</a:t>
            </a:r>
            <a:r>
              <a:rPr lang="en-CA" sz="1600" b="1" smtClean="0">
                <a:latin typeface="Times New Roman" pitchFamily="18" charset="0"/>
                <a:cs typeface="Times New Roman" pitchFamily="18" charset="0"/>
              </a:rPr>
              <a:t>ảnh </a:t>
            </a:r>
            <a:r>
              <a:rPr lang="en-CA" sz="1600" b="1">
                <a:latin typeface="Times New Roman" pitchFamily="18" charset="0"/>
                <a:cs typeface="Times New Roman" pitchFamily="18" charset="0"/>
              </a:rPr>
              <a:t>báo ô đó có sự khác biệt </a:t>
            </a:r>
            <a:endParaRPr lang="en-CA" sz="1600" b="1" smtClean="0">
              <a:latin typeface="Times New Roman" pitchFamily="18" charset="0"/>
              <a:cs typeface="Times New Roman" pitchFamily="18" charset="0"/>
            </a:endParaRPr>
          </a:p>
          <a:p>
            <a:r>
              <a:rPr lang="en-CA" sz="1600" b="1" smtClean="0">
                <a:latin typeface="Times New Roman" pitchFamily="18" charset="0"/>
                <a:cs typeface="Times New Roman" pitchFamily="18" charset="0"/>
              </a:rPr>
              <a:t>trong </a:t>
            </a:r>
            <a:r>
              <a:rPr lang="en-CA" sz="1600" b="1">
                <a:latin typeface="Times New Roman" pitchFamily="18" charset="0"/>
                <a:cs typeface="Times New Roman" pitchFamily="18" charset="0"/>
              </a:rPr>
              <a:t>việc sử dụng công thức so với các ô đứng cạnh</a:t>
            </a:r>
            <a:endParaRPr lang="en-US" sz="1600" b="1" dirty="0">
              <a:latin typeface="Times New Roman" pitchFamily="18" charset="0"/>
              <a:cs typeface="Times New Roman" pitchFamily="18" charset="0"/>
            </a:endParaRPr>
          </a:p>
        </p:txBody>
      </p:sp>
      <p:sp>
        <p:nvSpPr>
          <p:cNvPr id="5" name="Date Placeholder 4"/>
          <p:cNvSpPr>
            <a:spLocks noGrp="1"/>
          </p:cNvSpPr>
          <p:nvPr>
            <p:ph type="dt" sz="half" idx="14"/>
          </p:nvPr>
        </p:nvSpPr>
        <p:spPr/>
        <p:txBody>
          <a:bodyPr/>
          <a:lstStyle/>
          <a:p>
            <a:fld id="{BA713626-A44B-4414-8B28-6EEBC462071E}" type="datetime1">
              <a:rPr lang="en-US" smtClean="0"/>
              <a:t>9/4/2018</a:t>
            </a:fld>
            <a:endParaRPr lang="en-US"/>
          </a:p>
        </p:txBody>
      </p:sp>
      <p:sp>
        <p:nvSpPr>
          <p:cNvPr id="8" name="Footer Placeholder 7"/>
          <p:cNvSpPr>
            <a:spLocks noGrp="1"/>
          </p:cNvSpPr>
          <p:nvPr>
            <p:ph type="ftr" sz="quarter" idx="15"/>
          </p:nvPr>
        </p:nvSpPr>
        <p:spPr/>
        <p:txBody>
          <a:bodyPr/>
          <a:lstStyle/>
          <a:p>
            <a:r>
              <a:rPr lang="en-US" smtClean="0"/>
              <a:t>IC3 – Key Applications</a:t>
            </a:r>
            <a:endParaRPr lang="en-US"/>
          </a:p>
        </p:txBody>
      </p:sp>
      <p:sp>
        <p:nvSpPr>
          <p:cNvPr id="9" name="Slide Number Placeholder 8"/>
          <p:cNvSpPr>
            <a:spLocks noGrp="1"/>
          </p:cNvSpPr>
          <p:nvPr>
            <p:ph type="sldNum" sz="quarter" idx="16"/>
          </p:nvPr>
        </p:nvSpPr>
        <p:spPr/>
        <p:txBody>
          <a:bodyPr/>
          <a:lstStyle/>
          <a:p>
            <a:fld id="{A06859FE-66E9-4C28-8968-9D70F0C324BC}" type="slidenum">
              <a:rPr lang="en-US" smtClean="0"/>
              <a:pPr/>
              <a:t>35</a:t>
            </a:fld>
            <a:endParaRPr lang="en-US"/>
          </a:p>
        </p:txBody>
      </p:sp>
    </p:spTree>
    <p:extLst>
      <p:ext uri="{BB962C8B-B14F-4D97-AF65-F5344CB8AC3E}">
        <p14:creationId xmlns:p14="http://schemas.microsoft.com/office/powerpoint/2010/main" val="2977965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mtClean="0"/>
              <a:t>Sử dụng các hàm sẵn có trong Excel </a:t>
            </a:r>
            <a:endParaRPr lang="en-US" dirty="0"/>
          </a:p>
        </p:txBody>
      </p:sp>
      <p:sp>
        <p:nvSpPr>
          <p:cNvPr id="3" name="Content Placeholder 2"/>
          <p:cNvSpPr>
            <a:spLocks noGrp="1"/>
          </p:cNvSpPr>
          <p:nvPr>
            <p:ph type="body" sz="quarter" idx="13"/>
          </p:nvPr>
        </p:nvSpPr>
        <p:spPr/>
        <p:txBody>
          <a:bodyPr/>
          <a:lstStyle/>
          <a:p>
            <a:pPr marL="0" indent="0" algn="ctr">
              <a:buNone/>
            </a:pPr>
            <a:r>
              <a:rPr lang="en-US" smtClean="0"/>
              <a:t>	=</a:t>
            </a:r>
            <a:r>
              <a:rPr lang="en-US" b="1" smtClean="0"/>
              <a:t>FUNCTION</a:t>
            </a:r>
            <a:r>
              <a:rPr lang="en-US" smtClean="0"/>
              <a:t>(</a:t>
            </a:r>
            <a:r>
              <a:rPr lang="vi-VN" smtClean="0"/>
              <a:t>[</a:t>
            </a:r>
            <a:r>
              <a:rPr lang="en-CA" smtClean="0"/>
              <a:t>các giá trị hoặc tham chiếu ô</a:t>
            </a:r>
            <a:r>
              <a:rPr lang="vi-VN" smtClean="0"/>
              <a:t>]</a:t>
            </a:r>
            <a:r>
              <a:rPr lang="en-CA"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36659342"/>
              </p:ext>
            </p:extLst>
          </p:nvPr>
        </p:nvGraphicFramePr>
        <p:xfrm>
          <a:off x="992890" y="2550335"/>
          <a:ext cx="7860824" cy="2817991"/>
        </p:xfrm>
        <a:graphic>
          <a:graphicData uri="http://schemas.openxmlformats.org/drawingml/2006/table">
            <a:tbl>
              <a:tblPr firstRow="1" firstCol="1" bandRow="1"/>
              <a:tblGrid>
                <a:gridCol w="1592517">
                  <a:extLst>
                    <a:ext uri="{9D8B030D-6E8A-4147-A177-3AD203B41FA5}">
                      <a16:colId xmlns:a16="http://schemas.microsoft.com/office/drawing/2014/main" xmlns="" val="20000"/>
                    </a:ext>
                  </a:extLst>
                </a:gridCol>
                <a:gridCol w="6268307">
                  <a:extLst>
                    <a:ext uri="{9D8B030D-6E8A-4147-A177-3AD203B41FA5}">
                      <a16:colId xmlns:a16="http://schemas.microsoft.com/office/drawing/2014/main" xmlns="" val="20001"/>
                    </a:ext>
                  </a:extLst>
                </a:gridCol>
              </a:tblGrid>
              <a:tr h="598002">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=SUM</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Tính tổng các giá trị trong </a:t>
                      </a:r>
                      <a:r>
                        <a:rPr lang="en-US" sz="2000" smtClean="0">
                          <a:effectLst/>
                          <a:latin typeface="Times New Roman" pitchFamily="18" charset="0"/>
                          <a:ea typeface="Times New Roman" panose="02020603050405020304" pitchFamily="18" charset="0"/>
                          <a:cs typeface="Times New Roman" pitchFamily="18" charset="0"/>
                        </a:rPr>
                        <a:t>dãy </a:t>
                      </a:r>
                      <a:r>
                        <a:rPr lang="en-US" sz="2000">
                          <a:effectLst/>
                          <a:latin typeface="Times New Roman" pitchFamily="18" charset="0"/>
                          <a:ea typeface="Times New Roman" panose="02020603050405020304" pitchFamily="18" charset="0"/>
                          <a:cs typeface="Times New Roman" pitchFamily="18" charset="0"/>
                        </a:rPr>
                        <a:t>các ô xác định.</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38292">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=AVERAGE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Tính giá trị trung bình cộng của các ô xác </a:t>
                      </a:r>
                      <a:r>
                        <a:rPr lang="en-US" sz="2000" smtClean="0">
                          <a:effectLst/>
                          <a:latin typeface="Times New Roman" pitchFamily="18" charset="0"/>
                          <a:ea typeface="Times New Roman" panose="02020603050405020304" pitchFamily="18" charset="0"/>
                          <a:cs typeface="Times New Roman" pitchFamily="18" charset="0"/>
                        </a:rPr>
                        <a:t>định.</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98002">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=MIN</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Hiển thị giá trị nhỏ nhất trong </a:t>
                      </a:r>
                      <a:r>
                        <a:rPr lang="en-US" sz="2000" smtClean="0">
                          <a:effectLst/>
                          <a:latin typeface="Times New Roman" pitchFamily="18" charset="0"/>
                          <a:ea typeface="Times New Roman" panose="02020603050405020304" pitchFamily="18" charset="0"/>
                          <a:cs typeface="Times New Roman" pitchFamily="18" charset="0"/>
                        </a:rPr>
                        <a:t>dãy </a:t>
                      </a:r>
                      <a:r>
                        <a:rPr lang="en-US" sz="2000">
                          <a:effectLst/>
                          <a:latin typeface="Times New Roman" pitchFamily="18" charset="0"/>
                          <a:ea typeface="Times New Roman" panose="02020603050405020304" pitchFamily="18" charset="0"/>
                          <a:cs typeface="Times New Roman" pitchFamily="18" charset="0"/>
                        </a:rPr>
                        <a:t>ô xác định.</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98002">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=MAX</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Hiển thị giá trị lớn nhất trong </a:t>
                      </a:r>
                      <a:r>
                        <a:rPr lang="en-US" sz="2000" smtClean="0">
                          <a:effectLst/>
                          <a:latin typeface="Times New Roman" pitchFamily="18" charset="0"/>
                          <a:ea typeface="Times New Roman" panose="02020603050405020304" pitchFamily="18" charset="0"/>
                          <a:cs typeface="Times New Roman" pitchFamily="18" charset="0"/>
                        </a:rPr>
                        <a:t>dãy</a:t>
                      </a:r>
                      <a:r>
                        <a:rPr lang="en-US" sz="2000" baseline="0" smtClean="0">
                          <a:effectLst/>
                          <a:latin typeface="Times New Roman" pitchFamily="18" charset="0"/>
                          <a:ea typeface="Times New Roman" panose="02020603050405020304" pitchFamily="18" charset="0"/>
                          <a:cs typeface="Times New Roman" pitchFamily="18" charset="0"/>
                        </a:rPr>
                        <a:t> </a:t>
                      </a:r>
                      <a:r>
                        <a:rPr lang="en-US" sz="2000" smtClean="0">
                          <a:effectLst/>
                          <a:latin typeface="Times New Roman" pitchFamily="18" charset="0"/>
                          <a:ea typeface="Times New Roman" panose="02020603050405020304" pitchFamily="18" charset="0"/>
                          <a:cs typeface="Times New Roman" pitchFamily="18" charset="0"/>
                        </a:rPr>
                        <a:t>ô </a:t>
                      </a:r>
                      <a:r>
                        <a:rPr lang="en-US" sz="2000">
                          <a:effectLst/>
                          <a:latin typeface="Times New Roman" pitchFamily="18" charset="0"/>
                          <a:ea typeface="Times New Roman" panose="02020603050405020304" pitchFamily="18" charset="0"/>
                          <a:cs typeface="Times New Roman" pitchFamily="18" charset="0"/>
                        </a:rPr>
                        <a:t>xác định.</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85693">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=COUNT</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dirty="0" err="1">
                          <a:effectLst/>
                          <a:latin typeface="Times New Roman" pitchFamily="18" charset="0"/>
                          <a:ea typeface="Times New Roman" panose="02020603050405020304" pitchFamily="18" charset="0"/>
                          <a:cs typeface="Times New Roman" pitchFamily="18" charset="0"/>
                        </a:rPr>
                        <a:t>Đếm</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số</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các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giá</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trị</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trong</a:t>
                      </a:r>
                      <a:r>
                        <a:rPr lang="en-US" sz="2000" dirty="0">
                          <a:effectLst/>
                          <a:latin typeface="Times New Roman" pitchFamily="18" charset="0"/>
                          <a:ea typeface="Times New Roman" panose="02020603050405020304" pitchFamily="18" charset="0"/>
                          <a:cs typeface="Times New Roman" pitchFamily="18" charset="0"/>
                        </a:rPr>
                        <a:t> </a:t>
                      </a:r>
                      <a:r>
                        <a:rPr lang="en-US" sz="2000" err="1">
                          <a:effectLst/>
                          <a:latin typeface="Times New Roman" pitchFamily="18" charset="0"/>
                          <a:ea typeface="Times New Roman" panose="02020603050405020304" pitchFamily="18" charset="0"/>
                          <a:cs typeface="Times New Roman" pitchFamily="18" charset="0"/>
                        </a:rPr>
                        <a:t>một</a:t>
                      </a:r>
                      <a:r>
                        <a:rPr lang="en-US" sz="2000">
                          <a:effectLst/>
                          <a:latin typeface="Times New Roman" pitchFamily="18" charset="0"/>
                          <a:ea typeface="Times New Roman" panose="02020603050405020304" pitchFamily="18" charset="0"/>
                          <a:cs typeface="Times New Roman" pitchFamily="18" charset="0"/>
                        </a:rPr>
                        <a:t> </a:t>
                      </a:r>
                      <a:r>
                        <a:rPr lang="en-US" sz="2000" smtClean="0">
                          <a:effectLst/>
                          <a:latin typeface="Times New Roman" pitchFamily="18" charset="0"/>
                          <a:ea typeface="Times New Roman" panose="02020603050405020304" pitchFamily="18" charset="0"/>
                          <a:cs typeface="Times New Roman" pitchFamily="18" charset="0"/>
                        </a:rPr>
                        <a:t>dãy </a:t>
                      </a:r>
                      <a:r>
                        <a:rPr lang="en-US" sz="2000" dirty="0">
                          <a:effectLst/>
                          <a:latin typeface="Times New Roman" pitchFamily="18" charset="0"/>
                          <a:ea typeface="Times New Roman" panose="02020603050405020304" pitchFamily="18" charset="0"/>
                          <a:cs typeface="Times New Roman" pitchFamily="18" charset="0"/>
                        </a:rPr>
                        <a:t>ô </a:t>
                      </a:r>
                      <a:r>
                        <a:rPr lang="en-US" sz="2000" dirty="0" err="1">
                          <a:effectLst/>
                          <a:latin typeface="Times New Roman" pitchFamily="18" charset="0"/>
                          <a:ea typeface="Times New Roman" panose="02020603050405020304" pitchFamily="18" charset="0"/>
                          <a:cs typeface="Times New Roman" pitchFamily="18" charset="0"/>
                        </a:rPr>
                        <a:t>cụ</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thể</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331" y="3846285"/>
            <a:ext cx="29908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321175" y="3048298"/>
            <a:ext cx="2371162" cy="461665"/>
          </a:xfrm>
          <a:prstGeom prst="rect">
            <a:avLst/>
          </a:prstGeom>
        </p:spPr>
        <p:txBody>
          <a:bodyPr wrap="none">
            <a:spAutoFit/>
          </a:bodyPr>
          <a:lstStyle/>
          <a:p>
            <a:pPr algn="ctr"/>
            <a:r>
              <a:rPr lang="en-US" sz="2400">
                <a:latin typeface="Times New Roman" pitchFamily="18" charset="0"/>
                <a:ea typeface="Times New Roman" panose="02020603050405020304" pitchFamily="18" charset="0"/>
                <a:cs typeface="Times New Roman" pitchFamily="18" charset="0"/>
              </a:rPr>
              <a:t>dãy các </a:t>
            </a:r>
            <a:r>
              <a:rPr lang="en-US" sz="2400" smtClean="0">
                <a:latin typeface="Times New Roman" pitchFamily="18" charset="0"/>
                <a:ea typeface="Times New Roman" panose="02020603050405020304" pitchFamily="18" charset="0"/>
                <a:cs typeface="Times New Roman" pitchFamily="18" charset="0"/>
              </a:rPr>
              <a:t>ô G6:I10 </a:t>
            </a:r>
            <a:endParaRPr lang="vi-VN"/>
          </a:p>
        </p:txBody>
      </p:sp>
      <p:cxnSp>
        <p:nvCxnSpPr>
          <p:cNvPr id="12" name="Straight Arrow Connector 11"/>
          <p:cNvCxnSpPr>
            <a:stCxn id="10" idx="2"/>
          </p:cNvCxnSpPr>
          <p:nvPr/>
        </p:nvCxnSpPr>
        <p:spPr>
          <a:xfrm>
            <a:off x="10506756" y="3509963"/>
            <a:ext cx="0" cy="9168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Date Placeholder 3"/>
          <p:cNvSpPr>
            <a:spLocks noGrp="1"/>
          </p:cNvSpPr>
          <p:nvPr>
            <p:ph type="dt" sz="half" idx="14"/>
          </p:nvPr>
        </p:nvSpPr>
        <p:spPr/>
        <p:txBody>
          <a:bodyPr/>
          <a:lstStyle/>
          <a:p>
            <a:fld id="{35BC3EE0-1DF8-49F6-AA51-B656BC4B3030}"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36</a:t>
            </a:fld>
            <a:endParaRPr lang="en-US"/>
          </a:p>
        </p:txBody>
      </p:sp>
    </p:spTree>
    <p:extLst>
      <p:ext uri="{BB962C8B-B14F-4D97-AF65-F5344CB8AC3E}">
        <p14:creationId xmlns:p14="http://schemas.microsoft.com/office/powerpoint/2010/main" val="3920805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t>Sử dụng các hàm sẵn có trong Excel </a:t>
            </a:r>
            <a:endParaRPr lang="en-US" dirty="0"/>
          </a:p>
        </p:txBody>
      </p:sp>
      <p:sp>
        <p:nvSpPr>
          <p:cNvPr id="3" name="Content Placeholder 2"/>
          <p:cNvSpPr>
            <a:spLocks noGrp="1"/>
          </p:cNvSpPr>
          <p:nvPr>
            <p:ph idx="13"/>
          </p:nvPr>
        </p:nvSpPr>
        <p:spPr/>
        <p:txBody>
          <a:bodyPr/>
          <a:lstStyle/>
          <a:p>
            <a:r>
              <a:rPr lang="en-CA" smtClean="0"/>
              <a:t>Khi tính toán giá trị tổng, sử dụng</a:t>
            </a:r>
            <a:r>
              <a:rPr lang="en-US" smtClean="0"/>
              <a:t>         </a:t>
            </a:r>
            <a:r>
              <a:rPr lang="en-CA" smtClean="0"/>
              <a:t>trên thẻ Home trong nhóm Editing</a:t>
            </a:r>
            <a:endParaRPr lang="en-US" smtClean="0"/>
          </a:p>
        </p:txBody>
      </p:sp>
      <p:pic>
        <p:nvPicPr>
          <p:cNvPr id="8" name="Picture 7" descr="C:\Users\swong\Documents\Manuals\IC3 GS4\7314 IC3 GS4\Screens\L9\l9-030.png"/>
          <p:cNvPicPr/>
          <p:nvPr/>
        </p:nvPicPr>
        <p:blipFill>
          <a:blip r:embed="rId3">
            <a:extLst>
              <a:ext uri="{28A0092B-C50C-407E-A947-70E740481C1C}">
                <a14:useLocalDpi xmlns:a14="http://schemas.microsoft.com/office/drawing/2010/main" val="0"/>
              </a:ext>
            </a:extLst>
          </a:blip>
          <a:srcRect/>
          <a:stretch>
            <a:fillRect/>
          </a:stretch>
        </p:blipFill>
        <p:spPr bwMode="auto">
          <a:xfrm>
            <a:off x="6466206" y="1746919"/>
            <a:ext cx="921565" cy="357652"/>
          </a:xfrm>
          <a:prstGeom prst="rect">
            <a:avLst/>
          </a:prstGeom>
          <a:noFill/>
          <a:ln>
            <a:noFill/>
          </a:ln>
        </p:spPr>
      </p:pic>
      <p:grpSp>
        <p:nvGrpSpPr>
          <p:cNvPr id="20" name="Group 19"/>
          <p:cNvGrpSpPr/>
          <p:nvPr/>
        </p:nvGrpSpPr>
        <p:grpSpPr>
          <a:xfrm>
            <a:off x="502047" y="2750368"/>
            <a:ext cx="9067545" cy="2819998"/>
            <a:chOff x="502047" y="2750368"/>
            <a:chExt cx="9067545" cy="2819998"/>
          </a:xfrm>
        </p:grpSpPr>
        <p:pic>
          <p:nvPicPr>
            <p:cNvPr id="6" name="Picture 5" descr="C:\Users\swong\Documents\Manuals\IC3 GS4\7314 IC3 GS4\Screens\L9\l9-031.png"/>
            <p:cNvPicPr/>
            <p:nvPr/>
          </p:nvPicPr>
          <p:blipFill>
            <a:blip r:embed="rId4">
              <a:extLst>
                <a:ext uri="{28A0092B-C50C-407E-A947-70E740481C1C}">
                  <a14:useLocalDpi xmlns:a14="http://schemas.microsoft.com/office/drawing/2010/main" val="0"/>
                </a:ext>
              </a:extLst>
            </a:blip>
            <a:srcRect/>
            <a:stretch>
              <a:fillRect/>
            </a:stretch>
          </p:blipFill>
          <p:spPr bwMode="auto">
            <a:xfrm>
              <a:off x="3313803" y="3539504"/>
              <a:ext cx="1607417" cy="1333870"/>
            </a:xfrm>
            <a:prstGeom prst="rect">
              <a:avLst/>
            </a:prstGeom>
            <a:noFill/>
            <a:ln>
              <a:noFill/>
            </a:ln>
          </p:spPr>
        </p:pic>
        <p:pic>
          <p:nvPicPr>
            <p:cNvPr id="7" name="Picture 6" descr="C:\Users\swong\Documents\Manuals\IC3 GS4\7314 IC3 GS4\Screens\L9\l9-032.png"/>
            <p:cNvPicPr/>
            <p:nvPr/>
          </p:nvPicPr>
          <p:blipFill>
            <a:blip r:embed="rId5">
              <a:extLst>
                <a:ext uri="{28A0092B-C50C-407E-A947-70E740481C1C}">
                  <a14:useLocalDpi xmlns:a14="http://schemas.microsoft.com/office/drawing/2010/main" val="0"/>
                </a:ext>
              </a:extLst>
            </a:blip>
            <a:srcRect/>
            <a:stretch>
              <a:fillRect/>
            </a:stretch>
          </p:blipFill>
          <p:spPr bwMode="auto">
            <a:xfrm>
              <a:off x="5514489" y="2750368"/>
              <a:ext cx="4055103" cy="2696888"/>
            </a:xfrm>
            <a:prstGeom prst="rect">
              <a:avLst/>
            </a:prstGeom>
            <a:noFill/>
            <a:ln>
              <a:noFill/>
            </a:ln>
          </p:spPr>
        </p:pic>
        <p:sp>
          <p:nvSpPr>
            <p:cNvPr id="13" name="Rectangle 12"/>
            <p:cNvSpPr/>
            <p:nvPr/>
          </p:nvSpPr>
          <p:spPr>
            <a:xfrm>
              <a:off x="502047" y="3987591"/>
              <a:ext cx="2630848" cy="338554"/>
            </a:xfrm>
            <a:prstGeom prst="rect">
              <a:avLst/>
            </a:prstGeom>
          </p:spPr>
          <p:txBody>
            <a:bodyPr wrap="none">
              <a:spAutoFit/>
            </a:bodyPr>
            <a:lstStyle/>
            <a:p>
              <a:r>
                <a:rPr lang="en-CA" sz="1600" b="1" smtClean="0">
                  <a:latin typeface="Times New Roman" pitchFamily="18" charset="0"/>
                  <a:cs typeface="Times New Roman" pitchFamily="18" charset="0"/>
                </a:rPr>
                <a:t>Các </a:t>
              </a:r>
              <a:r>
                <a:rPr lang="en-CA" sz="1600" b="1">
                  <a:latin typeface="Times New Roman" pitchFamily="18" charset="0"/>
                  <a:cs typeface="Times New Roman" pitchFamily="18" charset="0"/>
                </a:rPr>
                <a:t>hàm hay được sử dụng </a:t>
              </a:r>
              <a:endParaRPr lang="vi-VN" sz="1600" b="1">
                <a:latin typeface="Times New Roman" pitchFamily="18" charset="0"/>
                <a:cs typeface="Times New Roman" pitchFamily="18" charset="0"/>
              </a:endParaRPr>
            </a:p>
          </p:txBody>
        </p:sp>
        <p:sp>
          <p:nvSpPr>
            <p:cNvPr id="14" name="Rectangle 13"/>
            <p:cNvSpPr/>
            <p:nvPr/>
          </p:nvSpPr>
          <p:spPr>
            <a:xfrm>
              <a:off x="2513988" y="5231812"/>
              <a:ext cx="2522807" cy="338554"/>
            </a:xfrm>
            <a:prstGeom prst="rect">
              <a:avLst/>
            </a:prstGeom>
          </p:spPr>
          <p:txBody>
            <a:bodyPr wrap="none">
              <a:spAutoFit/>
            </a:bodyPr>
            <a:lstStyle/>
            <a:p>
              <a:pPr lvl="1"/>
              <a:r>
                <a:rPr lang="en-CA" sz="1600" b="1" smtClean="0">
                  <a:latin typeface="Times New Roman" pitchFamily="18" charset="0"/>
                  <a:cs typeface="Times New Roman" pitchFamily="18" charset="0"/>
                </a:rPr>
                <a:t>Chọn </a:t>
              </a:r>
              <a:r>
                <a:rPr lang="en-CA" sz="1600" b="1">
                  <a:latin typeface="Times New Roman" pitchFamily="18" charset="0"/>
                  <a:cs typeface="Times New Roman" pitchFamily="18" charset="0"/>
                </a:rPr>
                <a:t>một hàm khác</a:t>
              </a:r>
              <a:endParaRPr lang="en-US" sz="1600" b="1" dirty="0">
                <a:latin typeface="Times New Roman" pitchFamily="18" charset="0"/>
                <a:cs typeface="Times New Roman" pitchFamily="18" charset="0"/>
              </a:endParaRPr>
            </a:p>
          </p:txBody>
        </p:sp>
        <p:sp>
          <p:nvSpPr>
            <p:cNvPr id="15" name="Left Brace 14"/>
            <p:cNvSpPr/>
            <p:nvPr/>
          </p:nvSpPr>
          <p:spPr>
            <a:xfrm>
              <a:off x="2934123" y="3929535"/>
              <a:ext cx="379680" cy="584408"/>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16" name="Rectangle 15"/>
            <p:cNvSpPr/>
            <p:nvPr/>
          </p:nvSpPr>
          <p:spPr>
            <a:xfrm>
              <a:off x="3556000" y="4615543"/>
              <a:ext cx="1233714" cy="2578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Arrow Connector 17"/>
            <p:cNvCxnSpPr>
              <a:endCxn id="6" idx="2"/>
            </p:cNvCxnSpPr>
            <p:nvPr/>
          </p:nvCxnSpPr>
          <p:spPr>
            <a:xfrm flipV="1">
              <a:off x="4117512" y="4873374"/>
              <a:ext cx="0" cy="358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559732ED-F8DB-48CE-8DFB-E26A82207D77}"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9" name="Slide Number Placeholder 8"/>
          <p:cNvSpPr>
            <a:spLocks noGrp="1"/>
          </p:cNvSpPr>
          <p:nvPr>
            <p:ph type="sldNum" sz="quarter" idx="16"/>
          </p:nvPr>
        </p:nvSpPr>
        <p:spPr/>
        <p:txBody>
          <a:bodyPr/>
          <a:lstStyle/>
          <a:p>
            <a:fld id="{A06859FE-66E9-4C28-8968-9D70F0C324BC}" type="slidenum">
              <a:rPr lang="en-US" smtClean="0"/>
              <a:pPr/>
              <a:t>37</a:t>
            </a:fld>
            <a:endParaRPr lang="en-US"/>
          </a:p>
        </p:txBody>
      </p:sp>
    </p:spTree>
    <p:extLst>
      <p:ext uri="{BB962C8B-B14F-4D97-AF65-F5344CB8AC3E}">
        <p14:creationId xmlns:p14="http://schemas.microsoft.com/office/powerpoint/2010/main" val="4081828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Định dạng trong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vi-VN" smtClean="0"/>
              <a:t>Để t</a:t>
            </a:r>
            <a:r>
              <a:rPr lang="en-CA" smtClean="0"/>
              <a:t>hay đổi giao diện cả dữ liệu</a:t>
            </a:r>
            <a:r>
              <a:rPr lang="vi-VN" smtClean="0"/>
              <a:t>; c</a:t>
            </a:r>
            <a:r>
              <a:rPr lang="en-CA" smtClean="0"/>
              <a:t>ó thể định dạng một ô hoặc dải ô </a:t>
            </a:r>
          </a:p>
          <a:p>
            <a:r>
              <a:rPr lang="en-US" smtClean="0"/>
              <a:t>Để </a:t>
            </a:r>
            <a:r>
              <a:rPr lang="en-CA" smtClean="0"/>
              <a:t>áp dụng định dạng</a:t>
            </a:r>
            <a:r>
              <a:rPr lang="en-US" smtClean="0"/>
              <a:t>:</a:t>
            </a:r>
          </a:p>
          <a:p>
            <a:pPr marL="0" indent="0">
              <a:buNone/>
            </a:pPr>
            <a:endParaRPr lang="en-US" dirty="0"/>
          </a:p>
        </p:txBody>
      </p:sp>
      <p:grpSp>
        <p:nvGrpSpPr>
          <p:cNvPr id="9" name="Group 8"/>
          <p:cNvGrpSpPr/>
          <p:nvPr/>
        </p:nvGrpSpPr>
        <p:grpSpPr>
          <a:xfrm>
            <a:off x="812800" y="2868243"/>
            <a:ext cx="10339842" cy="3363469"/>
            <a:chOff x="812800" y="2868243"/>
            <a:chExt cx="10339842" cy="3363469"/>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002932"/>
              <a:ext cx="10339842" cy="91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540" y="2868243"/>
              <a:ext cx="3699102" cy="336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490" y="4218442"/>
              <a:ext cx="12096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10753" y="4985182"/>
              <a:ext cx="1890261" cy="830997"/>
            </a:xfrm>
            <a:prstGeom prst="rect">
              <a:avLst/>
            </a:prstGeom>
          </p:spPr>
          <p:txBody>
            <a:bodyPr wrap="none">
              <a:spAutoFit/>
            </a:bodyPr>
            <a:lstStyle/>
            <a:p>
              <a:r>
                <a:rPr lang="vi-VN" sz="1600" b="1">
                  <a:latin typeface="+mj-lt"/>
                </a:rPr>
                <a:t>thanh công cụ </a:t>
              </a:r>
              <a:r>
                <a:rPr lang="vi-VN" sz="1600" b="1" smtClean="0">
                  <a:latin typeface="+mj-lt"/>
                </a:rPr>
                <a:t>Mini</a:t>
              </a:r>
            </a:p>
            <a:p>
              <a:r>
                <a:rPr lang="vi-VN" sz="1600" b="1" smtClean="0">
                  <a:latin typeface="+mj-lt"/>
                </a:rPr>
                <a:t>Hoặc CTRL</a:t>
              </a:r>
              <a:r>
                <a:rPr lang="vi-VN" sz="1600" b="1">
                  <a:latin typeface="+mj-lt"/>
                </a:rPr>
                <a:t>+ </a:t>
              </a:r>
              <a:r>
                <a:rPr lang="vi-VN" sz="1600" b="1" smtClean="0">
                  <a:latin typeface="+mj-lt"/>
                </a:rPr>
                <a:t>1</a:t>
              </a:r>
            </a:p>
            <a:p>
              <a:r>
                <a:rPr lang="vi-VN" sz="1600" b="1" smtClean="0">
                  <a:latin typeface="+mj-lt"/>
                </a:rPr>
                <a:t>Hoặc Phím tắt  </a:t>
              </a:r>
              <a:endParaRPr lang="vi-VN" sz="1600" b="1">
                <a:latin typeface="+mj-lt"/>
              </a:endParaRPr>
            </a:p>
          </p:txBody>
        </p:sp>
        <p:cxnSp>
          <p:nvCxnSpPr>
            <p:cNvPr id="8" name="Straight Arrow Connector 7"/>
            <p:cNvCxnSpPr>
              <a:endCxn id="3077" idx="2"/>
            </p:cNvCxnSpPr>
            <p:nvPr/>
          </p:nvCxnSpPr>
          <p:spPr>
            <a:xfrm flipV="1">
              <a:off x="1943327" y="4713742"/>
              <a:ext cx="1" cy="2714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08E05048-D346-4748-931C-A41E2218930D}"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38</a:t>
            </a:fld>
            <a:endParaRPr lang="en-US"/>
          </a:p>
        </p:txBody>
      </p:sp>
    </p:spTree>
    <p:extLst>
      <p:ext uri="{BB962C8B-B14F-4D97-AF65-F5344CB8AC3E}">
        <p14:creationId xmlns:p14="http://schemas.microsoft.com/office/powerpoint/2010/main" val="613788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Định dạng các giá trị số và các chữ số thập phân</a:t>
            </a:r>
            <a:endParaRPr lang="en-US" smtClean="0"/>
          </a:p>
        </p:txBody>
      </p:sp>
      <p:grpSp>
        <p:nvGrpSpPr>
          <p:cNvPr id="16" name="Group 15"/>
          <p:cNvGrpSpPr/>
          <p:nvPr/>
        </p:nvGrpSpPr>
        <p:grpSpPr>
          <a:xfrm>
            <a:off x="1175656" y="2351313"/>
            <a:ext cx="5897964" cy="3169099"/>
            <a:chOff x="2932525" y="2255447"/>
            <a:chExt cx="8930810" cy="3642338"/>
          </a:xfrm>
        </p:grpSpPr>
        <p:pic>
          <p:nvPicPr>
            <p:cNvPr id="6" name="Picture 5" descr="C:\Users\swong\Documents\Manuals\IC3 GS4\7314 IC3 GS4\Screens\L9\l9-040.png"/>
            <p:cNvPicPr/>
            <p:nvPr/>
          </p:nvPicPr>
          <p:blipFill>
            <a:blip r:embed="rId3">
              <a:extLst>
                <a:ext uri="{28A0092B-C50C-407E-A947-70E740481C1C}">
                  <a14:useLocalDpi xmlns:a14="http://schemas.microsoft.com/office/drawing/2010/main" val="0"/>
                </a:ext>
              </a:extLst>
            </a:blip>
            <a:srcRect/>
            <a:stretch>
              <a:fillRect/>
            </a:stretch>
          </p:blipFill>
          <p:spPr bwMode="auto">
            <a:xfrm>
              <a:off x="2932525" y="2255447"/>
              <a:ext cx="5276180" cy="3642338"/>
            </a:xfrm>
            <a:prstGeom prst="rect">
              <a:avLst/>
            </a:prstGeom>
            <a:noFill/>
            <a:ln>
              <a:noFill/>
            </a:ln>
          </p:spPr>
        </p:pic>
        <p:sp>
          <p:nvSpPr>
            <p:cNvPr id="11" name="Rectangle 10"/>
            <p:cNvSpPr/>
            <p:nvPr/>
          </p:nvSpPr>
          <p:spPr>
            <a:xfrm>
              <a:off x="8317171" y="3125632"/>
              <a:ext cx="3546164" cy="338554"/>
            </a:xfrm>
            <a:prstGeom prst="rect">
              <a:avLst/>
            </a:prstGeom>
          </p:spPr>
          <p:txBody>
            <a:bodyPr wrap="none">
              <a:spAutoFit/>
            </a:bodyPr>
            <a:lstStyle/>
            <a:p>
              <a:r>
                <a:rPr lang="vi-VN" sz="1600" b="1" smtClean="0">
                  <a:latin typeface="+mj-lt"/>
                </a:rPr>
                <a:t>Số chữ số </a:t>
              </a:r>
              <a:r>
                <a:rPr lang="vi-VN" sz="1600" b="1">
                  <a:latin typeface="+mj-lt"/>
                </a:rPr>
                <a:t>sau dấu phẩy (số thập phân)</a:t>
              </a:r>
            </a:p>
          </p:txBody>
        </p:sp>
        <p:cxnSp>
          <p:nvCxnSpPr>
            <p:cNvPr id="13" name="Straight Arrow Connector 12"/>
            <p:cNvCxnSpPr>
              <a:stCxn id="11" idx="1"/>
            </p:cNvCxnSpPr>
            <p:nvPr/>
          </p:nvCxnSpPr>
          <p:spPr>
            <a:xfrm flipH="1">
              <a:off x="5849257" y="3294909"/>
              <a:ext cx="246791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7" name="Picture 16" descr="C:\Users\swong\Documents\Manuals\IC3 GS4\7314 IC3 GS4\Screens\L9\l9-039.png"/>
          <p:cNvPicPr/>
          <p:nvPr/>
        </p:nvPicPr>
        <p:blipFill>
          <a:blip r:embed="rId4">
            <a:extLst>
              <a:ext uri="{28A0092B-C50C-407E-A947-70E740481C1C}">
                <a14:useLocalDpi xmlns:a14="http://schemas.microsoft.com/office/drawing/2010/main" val="0"/>
              </a:ext>
            </a:extLst>
          </a:blip>
          <a:srcRect/>
          <a:stretch>
            <a:fillRect/>
          </a:stretch>
        </p:blipFill>
        <p:spPr bwMode="auto">
          <a:xfrm>
            <a:off x="8349842" y="2189889"/>
            <a:ext cx="1767415" cy="3316394"/>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338" y="3848086"/>
            <a:ext cx="2313614" cy="88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773498" y="5674863"/>
            <a:ext cx="2201244" cy="338554"/>
          </a:xfrm>
          <a:prstGeom prst="rect">
            <a:avLst/>
          </a:prstGeom>
        </p:spPr>
        <p:txBody>
          <a:bodyPr wrap="none">
            <a:spAutoFit/>
          </a:bodyPr>
          <a:lstStyle/>
          <a:p>
            <a:r>
              <a:rPr lang="vi-VN" sz="1600" b="1" smtClean="0">
                <a:latin typeface="+mj-lt"/>
              </a:rPr>
              <a:t>Hộp thoại Format </a:t>
            </a:r>
            <a:r>
              <a:rPr lang="vi-VN" sz="1600" b="1">
                <a:latin typeface="+mj-lt"/>
              </a:rPr>
              <a:t>cells</a:t>
            </a:r>
          </a:p>
        </p:txBody>
      </p:sp>
      <p:cxnSp>
        <p:nvCxnSpPr>
          <p:cNvPr id="21" name="Straight Arrow Connector 20"/>
          <p:cNvCxnSpPr>
            <a:stCxn id="19" idx="0"/>
          </p:cNvCxnSpPr>
          <p:nvPr/>
        </p:nvCxnSpPr>
        <p:spPr>
          <a:xfrm flipV="1">
            <a:off x="2874120" y="5399314"/>
            <a:ext cx="0" cy="2755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Date Placeholder 3"/>
          <p:cNvSpPr>
            <a:spLocks noGrp="1"/>
          </p:cNvSpPr>
          <p:nvPr>
            <p:ph type="dt" sz="half" idx="14"/>
          </p:nvPr>
        </p:nvSpPr>
        <p:spPr/>
        <p:txBody>
          <a:bodyPr/>
          <a:lstStyle/>
          <a:p>
            <a:fld id="{3DE61882-B251-4E15-8DB4-931EF0E7E9E4}"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39</a:t>
            </a:fld>
            <a:endParaRPr lang="en-US"/>
          </a:p>
        </p:txBody>
      </p:sp>
    </p:spTree>
    <p:extLst>
      <p:ext uri="{BB962C8B-B14F-4D97-AF65-F5344CB8AC3E}">
        <p14:creationId xmlns:p14="http://schemas.microsoft.com/office/powerpoint/2010/main" val="22318399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E1B4A4-67AA-48EB-ADEE-050A412C72AB}" type="datetime1">
              <a:rPr lang="en-US" smtClean="0"/>
              <a:t>9/4/2018</a:t>
            </a:fld>
            <a:endParaRPr lang="en-US"/>
          </a:p>
        </p:txBody>
      </p:sp>
      <p:sp>
        <p:nvSpPr>
          <p:cNvPr id="5" name="Footer Placeholder 4"/>
          <p:cNvSpPr>
            <a:spLocks noGrp="1"/>
          </p:cNvSpPr>
          <p:nvPr>
            <p:ph type="ftr" sz="quarter" idx="11"/>
          </p:nvPr>
        </p:nvSpPr>
        <p:spPr/>
        <p:txBody>
          <a:bodyPr/>
          <a:lstStyle/>
          <a:p>
            <a:r>
              <a:rPr lang="en-US" smtClean="0"/>
              <a:t>IC3 – Key Applications</a:t>
            </a:r>
            <a:endParaRPr lang="en-US"/>
          </a:p>
        </p:txBody>
      </p:sp>
      <p:sp>
        <p:nvSpPr>
          <p:cNvPr id="7" name="Slide Number Placeholder 6"/>
          <p:cNvSpPr>
            <a:spLocks noGrp="1"/>
          </p:cNvSpPr>
          <p:nvPr>
            <p:ph type="sldNum" sz="quarter" idx="12"/>
          </p:nvPr>
        </p:nvSpPr>
        <p:spPr/>
        <p:txBody>
          <a:bodyPr/>
          <a:lstStyle/>
          <a:p>
            <a:fld id="{A06859FE-66E9-4C28-8968-9D70F0C324BC}" type="slidenum">
              <a:rPr lang="en-US" smtClean="0"/>
              <a:pPr/>
              <a:t>4</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smtClean="0"/>
              <a:t>Quản lý sổ tính</a:t>
            </a:r>
            <a:endParaRPr lang="en-US" dirty="0"/>
          </a:p>
        </p:txBody>
      </p:sp>
      <p:grpSp>
        <p:nvGrpSpPr>
          <p:cNvPr id="30" name="Group 29"/>
          <p:cNvGrpSpPr/>
          <p:nvPr/>
        </p:nvGrpSpPr>
        <p:grpSpPr>
          <a:xfrm>
            <a:off x="747486" y="1351524"/>
            <a:ext cx="9316282" cy="4676207"/>
            <a:chOff x="747486" y="1351524"/>
            <a:chExt cx="9316282" cy="467620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126" y="1800463"/>
              <a:ext cx="7850642" cy="422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03027" y="1351524"/>
              <a:ext cx="806631" cy="338554"/>
            </a:xfrm>
            <a:prstGeom prst="rect">
              <a:avLst/>
            </a:prstGeom>
            <a:noFill/>
            <a:ln>
              <a:noFill/>
            </a:ln>
          </p:spPr>
          <p:txBody>
            <a:bodyPr wrap="none">
              <a:spAutoFit/>
            </a:bodyPr>
            <a:lstStyle/>
            <a:p>
              <a:r>
                <a:rPr lang="en-US" sz="1600" b="1" smtClean="0">
                  <a:latin typeface="Times New Roman" pitchFamily="18" charset="0"/>
                  <a:ea typeface="Times New Roman" panose="02020603050405020304" pitchFamily="18" charset="0"/>
                  <a:cs typeface="Times New Roman" pitchFamily="18" charset="0"/>
                </a:rPr>
                <a:t>Sổ tính</a:t>
              </a:r>
              <a:endParaRPr lang="vi-VN" sz="1600" b="1">
                <a:latin typeface="Times New Roman" pitchFamily="18" charset="0"/>
                <a:cs typeface="Times New Roman" pitchFamily="18" charset="0"/>
              </a:endParaRPr>
            </a:p>
          </p:txBody>
        </p:sp>
        <p:sp>
          <p:nvSpPr>
            <p:cNvPr id="12" name="Rectangle 11"/>
            <p:cNvSpPr/>
            <p:nvPr/>
          </p:nvSpPr>
          <p:spPr>
            <a:xfrm>
              <a:off x="2213126" y="5097213"/>
              <a:ext cx="1121589" cy="338554"/>
            </a:xfrm>
            <a:prstGeom prst="rect">
              <a:avLst/>
            </a:prstGeom>
            <a:noFill/>
            <a:ln>
              <a:noFill/>
            </a:ln>
          </p:spPr>
          <p:txBody>
            <a:bodyPr wrap="none">
              <a:spAutoFit/>
            </a:bodyPr>
            <a:lstStyle/>
            <a:p>
              <a:r>
                <a:rPr lang="en-US" sz="1600" b="1">
                  <a:latin typeface="Times New Roman" pitchFamily="18" charset="0"/>
                  <a:ea typeface="Times New Roman" panose="02020603050405020304" pitchFamily="18" charset="0"/>
                  <a:cs typeface="Times New Roman" pitchFamily="18" charset="0"/>
                </a:rPr>
                <a:t>Trang tính</a:t>
              </a:r>
              <a:endParaRPr lang="vi-VN" sz="1600" b="1">
                <a:latin typeface="Times New Roman" pitchFamily="18" charset="0"/>
                <a:cs typeface="Times New Roman" pitchFamily="18" charset="0"/>
              </a:endParaRPr>
            </a:p>
          </p:txBody>
        </p:sp>
        <p:sp>
          <p:nvSpPr>
            <p:cNvPr id="13" name="Rectangle 12"/>
            <p:cNvSpPr/>
            <p:nvPr/>
          </p:nvSpPr>
          <p:spPr>
            <a:xfrm>
              <a:off x="6730723" y="3825634"/>
              <a:ext cx="888385" cy="352789"/>
            </a:xfrm>
            <a:prstGeom prst="rect">
              <a:avLst/>
            </a:prstGeom>
            <a:noFill/>
            <a:ln>
              <a:noFill/>
            </a:ln>
          </p:spPr>
          <p:txBody>
            <a:bodyPr wrap="none">
              <a:spAutoFit/>
            </a:bodyPr>
            <a:lstStyle/>
            <a:p>
              <a:pPr>
                <a:lnSpc>
                  <a:spcPct val="115000"/>
                </a:lnSpc>
                <a:spcBef>
                  <a:spcPts val="200"/>
                </a:spcBef>
                <a:spcAft>
                  <a:spcPts val="200"/>
                </a:spcAft>
                <a:tabLst>
                  <a:tab pos="228600" algn="l"/>
                </a:tabLst>
              </a:pPr>
              <a:r>
                <a:rPr lang="en-US" sz="1600" b="1">
                  <a:latin typeface="Times New Roman" pitchFamily="18" charset="0"/>
                  <a:ea typeface="Times New Roman" panose="02020603050405020304" pitchFamily="18" charset="0"/>
                  <a:cs typeface="Times New Roman" pitchFamily="18" charset="0"/>
                </a:rPr>
                <a:t>Cell (Ô)</a:t>
              </a:r>
              <a:endParaRPr lang="vi-VN" sz="1600" b="1">
                <a:latin typeface="Times New Roman" pitchFamily="18" charset="0"/>
                <a:ea typeface="Times New Roman" panose="02020603050405020304" pitchFamily="18" charset="0"/>
                <a:cs typeface="Times New Roman" pitchFamily="18" charset="0"/>
              </a:endParaRPr>
            </a:p>
          </p:txBody>
        </p:sp>
        <p:sp>
          <p:nvSpPr>
            <p:cNvPr id="14" name="Rectangle 13"/>
            <p:cNvSpPr/>
            <p:nvPr/>
          </p:nvSpPr>
          <p:spPr>
            <a:xfrm>
              <a:off x="747486" y="2011312"/>
              <a:ext cx="1179085" cy="941796"/>
            </a:xfrm>
            <a:prstGeom prst="rect">
              <a:avLst/>
            </a:prstGeom>
            <a:noFill/>
            <a:ln>
              <a:noFill/>
            </a:ln>
          </p:spPr>
          <p:txBody>
            <a:bodyPr wrap="square">
              <a:spAutoFit/>
            </a:bodyPr>
            <a:lstStyle/>
            <a:p>
              <a:pPr algn="ctr">
                <a:lnSpc>
                  <a:spcPct val="115000"/>
                </a:lnSpc>
                <a:spcBef>
                  <a:spcPts val="200"/>
                </a:spcBef>
                <a:spcAft>
                  <a:spcPts val="200"/>
                </a:spcAft>
                <a:tabLst>
                  <a:tab pos="228600" algn="l"/>
                </a:tabLst>
              </a:pPr>
              <a:r>
                <a:rPr lang="en-CA" sz="1600" b="1">
                  <a:latin typeface="Times New Roman" pitchFamily="18" charset="0"/>
                  <a:cs typeface="Times New Roman" pitchFamily="18" charset="0"/>
                </a:rPr>
                <a:t>Cell Address (Địa chỉ ô)</a:t>
              </a:r>
              <a:endParaRPr lang="en-US" sz="1600" b="1" dirty="0">
                <a:latin typeface="Times New Roman" pitchFamily="18" charset="0"/>
                <a:ea typeface="Times New Roman"/>
                <a:cs typeface="Times New Roman" pitchFamily="18" charset="0"/>
              </a:endParaRPr>
            </a:p>
          </p:txBody>
        </p:sp>
        <p:sp>
          <p:nvSpPr>
            <p:cNvPr id="18" name="Rectangle 17"/>
            <p:cNvSpPr/>
            <p:nvPr/>
          </p:nvSpPr>
          <p:spPr>
            <a:xfrm>
              <a:off x="747486" y="3365547"/>
              <a:ext cx="1465640" cy="709938"/>
            </a:xfrm>
            <a:prstGeom prst="rect">
              <a:avLst/>
            </a:prstGeom>
            <a:noFill/>
            <a:ln>
              <a:noFill/>
            </a:ln>
          </p:spPr>
          <p:txBody>
            <a:bodyPr wrap="square">
              <a:spAutoFit/>
            </a:bodyPr>
            <a:lstStyle/>
            <a:p>
              <a:pPr algn="ctr">
                <a:lnSpc>
                  <a:spcPct val="115000"/>
                </a:lnSpc>
                <a:spcBef>
                  <a:spcPts val="200"/>
                </a:spcBef>
                <a:spcAft>
                  <a:spcPts val="200"/>
                </a:spcAft>
                <a:tabLst>
                  <a:tab pos="228600" algn="l"/>
                </a:tabLst>
              </a:pPr>
              <a:r>
                <a:rPr lang="en-US" sz="1600" b="1">
                  <a:latin typeface="Times New Roman" pitchFamily="18" charset="0"/>
                  <a:ea typeface="Times New Roman" panose="02020603050405020304" pitchFamily="18" charset="0"/>
                  <a:cs typeface="Times New Roman" pitchFamily="18" charset="0"/>
                </a:rPr>
                <a:t>Active Cell </a:t>
              </a:r>
              <a:endParaRPr lang="en-US" sz="1600" b="1" smtClean="0">
                <a:latin typeface="Times New Roman" pitchFamily="18" charset="0"/>
                <a:ea typeface="Times New Roman" panose="02020603050405020304" pitchFamily="18" charset="0"/>
                <a:cs typeface="Times New Roman" pitchFamily="18" charset="0"/>
              </a:endParaRPr>
            </a:p>
            <a:p>
              <a:pPr>
                <a:lnSpc>
                  <a:spcPct val="115000"/>
                </a:lnSpc>
                <a:spcBef>
                  <a:spcPts val="200"/>
                </a:spcBef>
                <a:spcAft>
                  <a:spcPts val="200"/>
                </a:spcAft>
                <a:tabLst>
                  <a:tab pos="228600" algn="l"/>
                </a:tabLst>
              </a:pPr>
              <a:r>
                <a:rPr lang="en-US" sz="1600" b="1" smtClean="0">
                  <a:latin typeface="Times New Roman" pitchFamily="18" charset="0"/>
                  <a:ea typeface="Times New Roman" panose="02020603050405020304" pitchFamily="18" charset="0"/>
                  <a:cs typeface="Times New Roman" pitchFamily="18" charset="0"/>
                </a:rPr>
                <a:t>(</a:t>
              </a:r>
              <a:r>
                <a:rPr lang="en-US" sz="1600" b="1">
                  <a:latin typeface="Times New Roman" pitchFamily="18" charset="0"/>
                  <a:ea typeface="Times New Roman" panose="02020603050405020304" pitchFamily="18" charset="0"/>
                  <a:cs typeface="Times New Roman" pitchFamily="18" charset="0"/>
                </a:rPr>
                <a:t>Ô hoạt động)</a:t>
              </a:r>
              <a:endParaRPr lang="vi-VN" sz="1600" b="1">
                <a:latin typeface="Times New Roman" pitchFamily="18" charset="0"/>
                <a:ea typeface="Times New Roman" panose="02020603050405020304" pitchFamily="18" charset="0"/>
                <a:cs typeface="Times New Roman" pitchFamily="18" charset="0"/>
              </a:endParaRPr>
            </a:p>
          </p:txBody>
        </p:sp>
        <p:sp>
          <p:nvSpPr>
            <p:cNvPr id="16" name="Rectangle 15"/>
            <p:cNvSpPr/>
            <p:nvPr/>
          </p:nvSpPr>
          <p:spPr>
            <a:xfrm>
              <a:off x="2213126" y="2482210"/>
              <a:ext cx="980017" cy="3045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9" name="Straight Arrow Connector 18"/>
            <p:cNvCxnSpPr>
              <a:endCxn id="16" idx="1"/>
            </p:cNvCxnSpPr>
            <p:nvPr/>
          </p:nvCxnSpPr>
          <p:spPr>
            <a:xfrm>
              <a:off x="1770743" y="2634476"/>
              <a:ext cx="442383"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a:off x="6138447" y="4002029"/>
              <a:ext cx="59227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2153640" y="3541941"/>
              <a:ext cx="1416874"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2773920" y="5435767"/>
              <a:ext cx="0" cy="4280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Rectangle 28"/>
            <p:cNvSpPr/>
            <p:nvPr/>
          </p:nvSpPr>
          <p:spPr>
            <a:xfrm>
              <a:off x="5703027" y="3899090"/>
              <a:ext cx="435420" cy="2058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1028" name="Straight Arrow Connector 1027"/>
          <p:cNvCxnSpPr/>
          <p:nvPr/>
        </p:nvCxnSpPr>
        <p:spPr>
          <a:xfrm>
            <a:off x="5920737" y="1660632"/>
            <a:ext cx="0" cy="1398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70958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en-US" smtClean="0"/>
              <a:t>Thay đổi căn lề ô</a:t>
            </a:r>
            <a:endParaRPr lang="vi-VN" smtClean="0"/>
          </a:p>
          <a:p>
            <a:pPr lvl="2">
              <a:buFont typeface="Wingdings" pitchFamily="2" charset="2"/>
              <a:buChar char="§"/>
            </a:pPr>
            <a:r>
              <a:rPr lang="en-CA" sz="2600" smtClean="0"/>
              <a:t>Trên thẻ </a:t>
            </a:r>
            <a:r>
              <a:rPr lang="en-CA" sz="2600" b="1" smtClean="0"/>
              <a:t>Home</a:t>
            </a:r>
            <a:r>
              <a:rPr lang="en-CA" sz="2600" smtClean="0"/>
              <a:t>, nhóm </a:t>
            </a:r>
            <a:r>
              <a:rPr lang="en-CA" sz="2600" b="1" smtClean="0"/>
              <a:t>Alignment</a:t>
            </a:r>
            <a:endParaRPr lang="en-CA" sz="2600" smtClean="0"/>
          </a:p>
          <a:p>
            <a:pPr lvl="2" algn="l">
              <a:buFont typeface="Wingdings" pitchFamily="2" charset="2"/>
              <a:buChar char="§"/>
            </a:pPr>
            <a:r>
              <a:rPr lang="en-CA" sz="2600" smtClean="0"/>
              <a:t>Trên thẻ </a:t>
            </a:r>
            <a:r>
              <a:rPr lang="en-CA" sz="2600" b="1" smtClean="0"/>
              <a:t>Home</a:t>
            </a:r>
            <a:r>
              <a:rPr lang="en-CA" sz="2600" smtClean="0"/>
              <a:t>, trong nhóm </a:t>
            </a:r>
            <a:r>
              <a:rPr lang="en-CA" sz="2600" b="1" smtClean="0"/>
              <a:t>Alignment</a:t>
            </a:r>
          </a:p>
          <a:p>
            <a:pPr lvl="2" algn="l">
              <a:buFont typeface="Wingdings" pitchFamily="2" charset="2"/>
              <a:buChar char="§"/>
            </a:pPr>
            <a:r>
              <a:rPr lang="en-CA" sz="2600" smtClean="0"/>
              <a:t>nhấp chuột vào </a:t>
            </a:r>
            <a:r>
              <a:rPr lang="en-CA" sz="2600" b="1" smtClean="0"/>
              <a:t>Format Cells</a:t>
            </a:r>
            <a:r>
              <a:rPr lang="en-CA" sz="2600" smtClean="0"/>
              <a:t>:</a:t>
            </a:r>
            <a:endParaRPr lang="en-US" sz="2600" dirty="0"/>
          </a:p>
        </p:txBody>
      </p:sp>
      <p:grpSp>
        <p:nvGrpSpPr>
          <p:cNvPr id="22" name="Group 21"/>
          <p:cNvGrpSpPr/>
          <p:nvPr/>
        </p:nvGrpSpPr>
        <p:grpSpPr>
          <a:xfrm>
            <a:off x="6962172" y="1523555"/>
            <a:ext cx="4027372" cy="4683250"/>
            <a:chOff x="6962172" y="1523555"/>
            <a:chExt cx="4027372" cy="4683250"/>
          </a:xfrm>
        </p:grpSpPr>
        <p:pic>
          <p:nvPicPr>
            <p:cNvPr id="6" name="Picture 5" descr="C:\Users\swong\Documents\Manuals\IC3 GS4\7314 IC3 GS4\Screens\L9\l9-059.png"/>
            <p:cNvPicPr/>
            <p:nvPr/>
          </p:nvPicPr>
          <p:blipFill>
            <a:blip r:embed="rId3">
              <a:extLst>
                <a:ext uri="{28A0092B-C50C-407E-A947-70E740481C1C}">
                  <a14:useLocalDpi xmlns:a14="http://schemas.microsoft.com/office/drawing/2010/main" val="0"/>
                </a:ext>
              </a:extLst>
            </a:blip>
            <a:srcRect/>
            <a:stretch>
              <a:fillRect/>
            </a:stretch>
          </p:blipFill>
          <p:spPr bwMode="auto">
            <a:xfrm>
              <a:off x="7301338" y="2000850"/>
              <a:ext cx="3076376" cy="807511"/>
            </a:xfrm>
            <a:prstGeom prst="rect">
              <a:avLst/>
            </a:prstGeom>
            <a:noFill/>
            <a:ln>
              <a:noFill/>
            </a:ln>
          </p:spPr>
        </p:pic>
        <p:pic>
          <p:nvPicPr>
            <p:cNvPr id="7" name="Picture 6" descr="C:\Users\swong\Documents\Manuals\IC3 GS4\7314 IC3 GS4\Screens\L9\l9-041.png"/>
            <p:cNvPicPr/>
            <p:nvPr/>
          </p:nvPicPr>
          <p:blipFill>
            <a:blip r:embed="rId4">
              <a:extLst>
                <a:ext uri="{28A0092B-C50C-407E-A947-70E740481C1C}">
                  <a14:useLocalDpi xmlns:a14="http://schemas.microsoft.com/office/drawing/2010/main" val="0"/>
                </a:ext>
              </a:extLst>
            </a:blip>
            <a:srcRect/>
            <a:stretch>
              <a:fillRect/>
            </a:stretch>
          </p:blipFill>
          <p:spPr bwMode="auto">
            <a:xfrm>
              <a:off x="6962172" y="3424542"/>
              <a:ext cx="4027372" cy="2782263"/>
            </a:xfrm>
            <a:prstGeom prst="rect">
              <a:avLst/>
            </a:prstGeom>
            <a:noFill/>
            <a:ln>
              <a:noFill/>
            </a:ln>
          </p:spPr>
        </p:pic>
        <p:sp>
          <p:nvSpPr>
            <p:cNvPr id="12" name="Rectangle 11"/>
            <p:cNvSpPr/>
            <p:nvPr/>
          </p:nvSpPr>
          <p:spPr>
            <a:xfrm>
              <a:off x="7474856" y="3599543"/>
              <a:ext cx="551543" cy="2322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8156650" y="1523555"/>
              <a:ext cx="1667444" cy="338554"/>
            </a:xfrm>
            <a:prstGeom prst="rect">
              <a:avLst/>
            </a:prstGeom>
          </p:spPr>
          <p:txBody>
            <a:bodyPr wrap="none">
              <a:spAutoFit/>
            </a:bodyPr>
            <a:lstStyle/>
            <a:p>
              <a:r>
                <a:rPr lang="en-CA" sz="1600" b="1">
                  <a:latin typeface="Times New Roman" pitchFamily="18" charset="0"/>
                  <a:cs typeface="Times New Roman" pitchFamily="18" charset="0"/>
                </a:rPr>
                <a:t>theo chiều ngang</a:t>
              </a:r>
              <a:endParaRPr lang="vi-VN" sz="1600" b="1">
                <a:latin typeface="Times New Roman" pitchFamily="18" charset="0"/>
                <a:cs typeface="Times New Roman" pitchFamily="18" charset="0"/>
              </a:endParaRPr>
            </a:p>
          </p:txBody>
        </p:sp>
        <p:sp>
          <p:nvSpPr>
            <p:cNvPr id="14" name="Rectangle 13"/>
            <p:cNvSpPr/>
            <p:nvPr/>
          </p:nvSpPr>
          <p:spPr>
            <a:xfrm>
              <a:off x="7301338" y="1969179"/>
              <a:ext cx="913748" cy="3240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7301338" y="2332035"/>
              <a:ext cx="913748" cy="2950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p:cNvSpPr/>
            <p:nvPr/>
          </p:nvSpPr>
          <p:spPr>
            <a:xfrm>
              <a:off x="8092597" y="2859008"/>
              <a:ext cx="1667444" cy="338554"/>
            </a:xfrm>
            <a:prstGeom prst="rect">
              <a:avLst/>
            </a:prstGeom>
          </p:spPr>
          <p:txBody>
            <a:bodyPr wrap="none">
              <a:spAutoFit/>
            </a:bodyPr>
            <a:lstStyle/>
            <a:p>
              <a:r>
                <a:rPr lang="en-CA" sz="1600" b="1">
                  <a:latin typeface="Times New Roman" pitchFamily="18" charset="0"/>
                  <a:cs typeface="Times New Roman" pitchFamily="18" charset="0"/>
                </a:rPr>
                <a:t>theo chiều ngang</a:t>
              </a:r>
              <a:endParaRPr lang="vi-VN" sz="1600" b="1">
                <a:latin typeface="Times New Roman" pitchFamily="18" charset="0"/>
                <a:cs typeface="Times New Roman" pitchFamily="18" charset="0"/>
              </a:endParaRPr>
            </a:p>
          </p:txBody>
        </p:sp>
        <p:cxnSp>
          <p:nvCxnSpPr>
            <p:cNvPr id="18" name="Straight Arrow Connector 17"/>
            <p:cNvCxnSpPr/>
            <p:nvPr/>
          </p:nvCxnSpPr>
          <p:spPr>
            <a:xfrm>
              <a:off x="8215086" y="1692832"/>
              <a:ext cx="0" cy="3080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8179681" y="2627087"/>
              <a:ext cx="0" cy="401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8EAE926E-0128-4DBD-9A35-5714969383BC}"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8" name="Slide Number Placeholder 7"/>
          <p:cNvSpPr>
            <a:spLocks noGrp="1"/>
          </p:cNvSpPr>
          <p:nvPr>
            <p:ph type="sldNum" sz="quarter" idx="16"/>
          </p:nvPr>
        </p:nvSpPr>
        <p:spPr/>
        <p:txBody>
          <a:bodyPr/>
          <a:lstStyle/>
          <a:p>
            <a:fld id="{A06859FE-66E9-4C28-8968-9D70F0C324BC}" type="slidenum">
              <a:rPr lang="en-US" smtClean="0"/>
              <a:pPr/>
              <a:t>40</a:t>
            </a:fld>
            <a:endParaRPr lang="en-US"/>
          </a:p>
        </p:txBody>
      </p:sp>
    </p:spTree>
    <p:extLst>
      <p:ext uri="{BB962C8B-B14F-4D97-AF65-F5344CB8AC3E}">
        <p14:creationId xmlns:p14="http://schemas.microsoft.com/office/powerpoint/2010/main" val="14885993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C44893-2C9E-4EBD-9D08-B2AD79EB32DF}" type="datetime1">
              <a:rPr lang="en-US" smtClean="0"/>
              <a:t>9/4/2018</a:t>
            </a:fld>
            <a:endParaRPr lang="en-US"/>
          </a:p>
        </p:txBody>
      </p:sp>
      <p:sp>
        <p:nvSpPr>
          <p:cNvPr id="4" name="Footer Placeholder 3"/>
          <p:cNvSpPr>
            <a:spLocks noGrp="1"/>
          </p:cNvSpPr>
          <p:nvPr>
            <p:ph type="ftr" sz="quarter" idx="11"/>
          </p:nvPr>
        </p:nvSpPr>
        <p:spPr/>
        <p:txBody>
          <a:bodyPr/>
          <a:lstStyle/>
          <a:p>
            <a:r>
              <a:rPr lang="en-US" smtClean="0"/>
              <a:t>IC3 – Key Applications</a:t>
            </a:r>
            <a:endParaRPr lang="en-US"/>
          </a:p>
        </p:txBody>
      </p:sp>
      <p:sp>
        <p:nvSpPr>
          <p:cNvPr id="5" name="Slide Number Placeholder 4"/>
          <p:cNvSpPr>
            <a:spLocks noGrp="1"/>
          </p:cNvSpPr>
          <p:nvPr>
            <p:ph type="sldNum" sz="quarter" idx="12"/>
          </p:nvPr>
        </p:nvSpPr>
        <p:spPr/>
        <p:txBody>
          <a:bodyPr/>
          <a:lstStyle/>
          <a:p>
            <a:fld id="{A06859FE-66E9-4C28-8968-9D70F0C324BC}" type="slidenum">
              <a:rPr lang="en-US" smtClean="0"/>
              <a:pPr/>
              <a:t>41</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a:t>Định dạng trong trang tính</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995070403"/>
              </p:ext>
            </p:extLst>
          </p:nvPr>
        </p:nvGraphicFramePr>
        <p:xfrm>
          <a:off x="2535238" y="1535339"/>
          <a:ext cx="9045823" cy="4517226"/>
        </p:xfrm>
        <a:graphic>
          <a:graphicData uri="http://schemas.openxmlformats.org/drawingml/2006/table">
            <a:tbl>
              <a:tblPr firstRow="1" firstCol="1" bandRow="1"/>
              <a:tblGrid>
                <a:gridCol w="2873468">
                  <a:extLst>
                    <a:ext uri="{9D8B030D-6E8A-4147-A177-3AD203B41FA5}">
                      <a16:colId xmlns="" xmlns:a16="http://schemas.microsoft.com/office/drawing/2014/main" val="20000"/>
                    </a:ext>
                  </a:extLst>
                </a:gridCol>
                <a:gridCol w="6172355">
                  <a:extLst>
                    <a:ext uri="{9D8B030D-6E8A-4147-A177-3AD203B41FA5}">
                      <a16:colId xmlns="" xmlns:a16="http://schemas.microsoft.com/office/drawing/2014/main" val="20001"/>
                    </a:ext>
                  </a:extLst>
                </a:gridCol>
              </a:tblGrid>
              <a:tr h="772205">
                <a:tc>
                  <a:txBody>
                    <a:bodyPr/>
                    <a:lstStyle/>
                    <a:p>
                      <a:pPr>
                        <a:lnSpc>
                          <a:spcPct val="115000"/>
                        </a:lnSpc>
                        <a:spcBef>
                          <a:spcPts val="200"/>
                        </a:spcBef>
                        <a:spcAft>
                          <a:spcPts val="200"/>
                        </a:spcAft>
                        <a:tabLst>
                          <a:tab pos="228600" algn="l"/>
                        </a:tabLst>
                      </a:pPr>
                      <a:r>
                        <a:rPr lang="en-US" sz="2000" b="1" smtClean="0">
                          <a:effectLst/>
                          <a:latin typeface="Times New Roman" pitchFamily="18" charset="0"/>
                          <a:ea typeface="Times New Roman"/>
                          <a:cs typeface="Times New Roman" pitchFamily="18" charset="0"/>
                        </a:rPr>
                        <a:t>General</a:t>
                      </a:r>
                      <a:r>
                        <a:rPr lang="en-US" sz="2000" b="1" dirty="0">
                          <a:effectLst/>
                          <a:latin typeface="Times New Roman" pitchFamily="18" charset="0"/>
                          <a:ea typeface="Times New Roman"/>
                          <a:cs typeface="Times New Roman" pitchFamily="18" charset="0"/>
                        </a:rPr>
                        <a:t>, Left (Indent), Center, Right (Indent)</a:t>
                      </a:r>
                    </a:p>
                  </a:txBody>
                  <a:tcPr marL="87034" marR="870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Thay đổi căn lề nội dung của bất kỳ ô nào về tổng quát (mặc định), trái, phải, hoặc giữa.</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10091">
                <a:tc>
                  <a:txBody>
                    <a:bodyPr/>
                    <a:lstStyle/>
                    <a:p>
                      <a:pPr>
                        <a:lnSpc>
                          <a:spcPct val="115000"/>
                        </a:lnSpc>
                        <a:spcBef>
                          <a:spcPts val="200"/>
                        </a:spcBef>
                        <a:spcAft>
                          <a:spcPts val="200"/>
                        </a:spcAft>
                        <a:tabLst>
                          <a:tab pos="228600" algn="l"/>
                        </a:tabLst>
                      </a:pPr>
                      <a:r>
                        <a:rPr lang="en-US" sz="2000" b="1" smtClean="0">
                          <a:effectLst/>
                          <a:latin typeface="Times New Roman" pitchFamily="18" charset="0"/>
                          <a:ea typeface="Times New Roman"/>
                          <a:cs typeface="Times New Roman" pitchFamily="18" charset="0"/>
                        </a:rPr>
                        <a:t>Fill</a:t>
                      </a:r>
                      <a:endParaRPr lang="en-US" sz="2000" b="1">
                        <a:effectLst/>
                        <a:latin typeface="Times New Roman" pitchFamily="18" charset="0"/>
                        <a:ea typeface="Times New Roman"/>
                        <a:cs typeface="Times New Roman" pitchFamily="18" charset="0"/>
                      </a:endParaRPr>
                    </a:p>
                  </a:txBody>
                  <a:tcPr marL="87034" marR="870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Nhân bản nội dung ô để chèn vào chiều rộng của ô một cách hoàn toàn.</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915137">
                <a:tc>
                  <a:txBody>
                    <a:bodyPr/>
                    <a:lstStyle/>
                    <a:p>
                      <a:pPr>
                        <a:lnSpc>
                          <a:spcPct val="115000"/>
                        </a:lnSpc>
                        <a:spcBef>
                          <a:spcPts val="200"/>
                        </a:spcBef>
                        <a:spcAft>
                          <a:spcPts val="200"/>
                        </a:spcAft>
                        <a:tabLst>
                          <a:tab pos="228600" algn="l"/>
                        </a:tabLst>
                      </a:pPr>
                      <a:r>
                        <a:rPr lang="en-US" sz="2000" b="1" smtClean="0">
                          <a:effectLst/>
                          <a:latin typeface="Times New Roman" pitchFamily="18" charset="0"/>
                          <a:ea typeface="Times New Roman"/>
                          <a:cs typeface="Times New Roman" pitchFamily="18" charset="0"/>
                        </a:rPr>
                        <a:t>Justify</a:t>
                      </a:r>
                      <a:endParaRPr lang="en-US" sz="2000" b="1">
                        <a:effectLst/>
                        <a:latin typeface="Times New Roman" pitchFamily="18" charset="0"/>
                        <a:ea typeface="Times New Roman"/>
                        <a:cs typeface="Times New Roman" pitchFamily="18" charset="0"/>
                      </a:endParaRPr>
                    </a:p>
                  </a:txBody>
                  <a:tcPr marL="87034" marR="870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Căn đều hai bên văn bản sang cả phía bên trái và bên phải của ô. Excel tự động bao văn bản khi hình thức căn đều văn bản được sử dụng.</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67165">
                <a:tc>
                  <a:txBody>
                    <a:bodyPr/>
                    <a:lstStyle/>
                    <a:p>
                      <a:pPr>
                        <a:lnSpc>
                          <a:spcPct val="115000"/>
                        </a:lnSpc>
                        <a:spcBef>
                          <a:spcPts val="200"/>
                        </a:spcBef>
                        <a:spcAft>
                          <a:spcPts val="200"/>
                        </a:spcAft>
                        <a:tabLst>
                          <a:tab pos="228600" algn="l"/>
                        </a:tabLst>
                      </a:pPr>
                      <a:r>
                        <a:rPr lang="en-US" sz="2000" b="1" smtClean="0">
                          <a:effectLst/>
                          <a:latin typeface="Times New Roman" pitchFamily="18" charset="0"/>
                          <a:ea typeface="Times New Roman"/>
                          <a:cs typeface="Times New Roman" pitchFamily="18" charset="0"/>
                        </a:rPr>
                        <a:t>Center </a:t>
                      </a:r>
                      <a:r>
                        <a:rPr lang="en-US" sz="2000" b="1">
                          <a:effectLst/>
                          <a:latin typeface="Times New Roman" pitchFamily="18" charset="0"/>
                          <a:ea typeface="Times New Roman"/>
                          <a:cs typeface="Times New Roman" pitchFamily="18" charset="0"/>
                        </a:rPr>
                        <a:t>Across Selection</a:t>
                      </a:r>
                    </a:p>
                  </a:txBody>
                  <a:tcPr marL="87034" marR="870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Căn giữa tiêu đề xuyên qua nhiều cột cho các tiêu đề.</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819177">
                <a:tc>
                  <a:txBody>
                    <a:bodyPr/>
                    <a:lstStyle/>
                    <a:p>
                      <a:pPr>
                        <a:lnSpc>
                          <a:spcPct val="115000"/>
                        </a:lnSpc>
                        <a:spcBef>
                          <a:spcPts val="200"/>
                        </a:spcBef>
                        <a:spcAft>
                          <a:spcPts val="200"/>
                        </a:spcAft>
                        <a:tabLst>
                          <a:tab pos="228600" algn="l"/>
                        </a:tabLst>
                      </a:pPr>
                      <a:r>
                        <a:rPr lang="en-US" sz="2000" b="1" smtClean="0">
                          <a:effectLst/>
                          <a:latin typeface="Times New Roman" pitchFamily="18" charset="0"/>
                          <a:ea typeface="Times New Roman"/>
                          <a:cs typeface="Times New Roman" pitchFamily="18" charset="0"/>
                        </a:rPr>
                        <a:t>Distributed </a:t>
                      </a:r>
                      <a:r>
                        <a:rPr lang="en-US" sz="2000" b="1">
                          <a:effectLst/>
                          <a:latin typeface="Times New Roman" pitchFamily="18" charset="0"/>
                          <a:ea typeface="Times New Roman"/>
                          <a:cs typeface="Times New Roman" pitchFamily="18" charset="0"/>
                        </a:rPr>
                        <a:t>(Indent)</a:t>
                      </a:r>
                    </a:p>
                  </a:txBody>
                  <a:tcPr marL="87034" marR="870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Phân phối nội dung trong ô bằng nhau giữa độ rộng ô còn sau khi thụt lề</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62339">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Indent</a:t>
                      </a:r>
                    </a:p>
                  </a:txBody>
                  <a:tcPr marL="87034" marR="870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dirty="0" err="1">
                          <a:effectLst/>
                          <a:latin typeface="Times New Roman" pitchFamily="18" charset="0"/>
                          <a:ea typeface="Times New Roman" panose="02020603050405020304" pitchFamily="18" charset="0"/>
                          <a:cs typeface="Times New Roman" pitchFamily="18" charset="0"/>
                        </a:rPr>
                        <a:t>Thụt</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lề</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văn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bản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từ</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bên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trái</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của</a:t>
                      </a:r>
                      <a:r>
                        <a:rPr lang="en-US" sz="2000" dirty="0">
                          <a:effectLst/>
                          <a:latin typeface="Times New Roman" pitchFamily="18" charset="0"/>
                          <a:ea typeface="Times New Roman" panose="02020603050405020304" pitchFamily="18" charset="0"/>
                          <a:cs typeface="Times New Roman" pitchFamily="18" charset="0"/>
                        </a:rPr>
                        <a:t> ô </a:t>
                      </a:r>
                      <a:r>
                        <a:rPr lang="en-US" sz="2000" dirty="0" err="1">
                          <a:effectLst/>
                          <a:latin typeface="Times New Roman" pitchFamily="18" charset="0"/>
                          <a:ea typeface="Times New Roman" panose="02020603050405020304" pitchFamily="18" charset="0"/>
                          <a:cs typeface="Times New Roman" pitchFamily="18" charset="0"/>
                        </a:rPr>
                        <a:t>vào</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hai</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ký</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tự</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17" y="2371271"/>
            <a:ext cx="16668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693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47F058-797A-4280-805E-D9327A240201}" type="datetime1">
              <a:rPr lang="en-US" smtClean="0"/>
              <a:t>9/4/2018</a:t>
            </a:fld>
            <a:endParaRPr lang="en-US"/>
          </a:p>
        </p:txBody>
      </p:sp>
      <p:sp>
        <p:nvSpPr>
          <p:cNvPr id="6" name="Footer Placeholder 5"/>
          <p:cNvSpPr>
            <a:spLocks noGrp="1"/>
          </p:cNvSpPr>
          <p:nvPr>
            <p:ph type="ftr" sz="quarter" idx="11"/>
          </p:nvPr>
        </p:nvSpPr>
        <p:spPr/>
        <p:txBody>
          <a:bodyPr/>
          <a:lstStyle/>
          <a:p>
            <a:r>
              <a:rPr lang="en-US" smtClean="0"/>
              <a:t>IC3 – Key Applications</a:t>
            </a:r>
            <a:endParaRPr lang="en-US"/>
          </a:p>
        </p:txBody>
      </p:sp>
      <p:sp>
        <p:nvSpPr>
          <p:cNvPr id="7" name="Slide Number Placeholder 6"/>
          <p:cNvSpPr>
            <a:spLocks noGrp="1"/>
          </p:cNvSpPr>
          <p:nvPr>
            <p:ph type="sldNum" sz="quarter" idx="12"/>
          </p:nvPr>
        </p:nvSpPr>
        <p:spPr/>
        <p:txBody>
          <a:bodyPr/>
          <a:lstStyle/>
          <a:p>
            <a:fld id="{A06859FE-66E9-4C28-8968-9D70F0C324BC}" type="slidenum">
              <a:rPr lang="en-US" smtClean="0"/>
              <a:pPr/>
              <a:t>42</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a:t>Định dạng trong trang tính</a:t>
            </a:r>
            <a:endParaRPr lang="en-US" dirty="0"/>
          </a:p>
        </p:txBody>
      </p:sp>
      <p:grpSp>
        <p:nvGrpSpPr>
          <p:cNvPr id="6167" name="Group 6166"/>
          <p:cNvGrpSpPr/>
          <p:nvPr/>
        </p:nvGrpSpPr>
        <p:grpSpPr>
          <a:xfrm>
            <a:off x="798283" y="1805211"/>
            <a:ext cx="10504741" cy="4291021"/>
            <a:chOff x="696685" y="1602015"/>
            <a:chExt cx="10504741" cy="429102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6" y="1602015"/>
              <a:ext cx="16668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762" y="2212936"/>
              <a:ext cx="3616325" cy="321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96685" y="4101776"/>
              <a:ext cx="2873829" cy="1791260"/>
            </a:xfrm>
            <a:prstGeom prst="rect">
              <a:avLst/>
            </a:prstGeom>
          </p:spPr>
          <p:txBody>
            <a:bodyPr wrap="square">
              <a:spAutoFit/>
            </a:bodyPr>
            <a:lstStyle/>
            <a:p>
              <a:pPr algn="just">
                <a:lnSpc>
                  <a:spcPct val="115000"/>
                </a:lnSpc>
                <a:spcBef>
                  <a:spcPts val="200"/>
                </a:spcBef>
                <a:spcAft>
                  <a:spcPts val="200"/>
                </a:spcAft>
                <a:tabLst>
                  <a:tab pos="228600" algn="l"/>
                </a:tabLst>
              </a:pPr>
              <a:r>
                <a:rPr lang="en-US" sz="1600" b="1">
                  <a:latin typeface="Times New Roman" pitchFamily="18" charset="0"/>
                  <a:ea typeface="Times New Roman" panose="02020603050405020304" pitchFamily="18" charset="0"/>
                  <a:cs typeface="Times New Roman" pitchFamily="18" charset="0"/>
                </a:rPr>
                <a:t>Căn nội dung của ô vào phía trên, giữa, hoặc dưới của ô theo chiều dọc. Sử dụng lệnh Justify sẽ điều chỉnh nội dung ở giữa phía trên và phía dưới của các ô được trộn</a:t>
              </a:r>
              <a:endParaRPr lang="vi-VN" sz="1600" b="1" dirty="0">
                <a:latin typeface="Times New Roman" pitchFamily="18" charset="0"/>
                <a:ea typeface="Times New Roman" panose="02020603050405020304" pitchFamily="18" charset="0"/>
                <a:cs typeface="Times New Roman" pitchFamily="18" charset="0"/>
              </a:endParaRPr>
            </a:p>
          </p:txBody>
        </p:sp>
        <p:cxnSp>
          <p:nvCxnSpPr>
            <p:cNvPr id="5" name="Straight Connector 4"/>
            <p:cNvCxnSpPr/>
            <p:nvPr/>
          </p:nvCxnSpPr>
          <p:spPr>
            <a:xfrm flipV="1">
              <a:off x="892176" y="2888343"/>
              <a:ext cx="0" cy="1213434"/>
            </a:xfrm>
            <a:prstGeom prst="line">
              <a:avLst/>
            </a:prstGeom>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892176" y="2888343"/>
              <a:ext cx="29799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9590087" y="3048298"/>
              <a:ext cx="1611339" cy="338554"/>
            </a:xfrm>
            <a:prstGeom prst="rect">
              <a:avLst/>
            </a:prstGeom>
          </p:spPr>
          <p:txBody>
            <a:bodyPr wrap="none">
              <a:spAutoFit/>
            </a:bodyPr>
            <a:lstStyle/>
            <a:p>
              <a:r>
                <a:rPr lang="en-US" sz="1600" b="1">
                  <a:latin typeface="Times New Roman" pitchFamily="18" charset="0"/>
                  <a:ea typeface="Times New Roman" panose="02020603050405020304" pitchFamily="18" charset="0"/>
                  <a:cs typeface="Times New Roman" pitchFamily="18" charset="0"/>
                </a:rPr>
                <a:t>Xoay các giá trị </a:t>
              </a:r>
              <a:endParaRPr lang="vi-VN" sz="1600" b="1">
                <a:latin typeface="Times New Roman" pitchFamily="18" charset="0"/>
                <a:cs typeface="Times New Roman" pitchFamily="18" charset="0"/>
              </a:endParaRPr>
            </a:p>
          </p:txBody>
        </p:sp>
        <p:sp>
          <p:nvSpPr>
            <p:cNvPr id="16" name="Rectangle 15"/>
            <p:cNvSpPr/>
            <p:nvPr/>
          </p:nvSpPr>
          <p:spPr>
            <a:xfrm>
              <a:off x="2897620" y="3212684"/>
              <a:ext cx="3276859" cy="338554"/>
            </a:xfrm>
            <a:prstGeom prst="rect">
              <a:avLst/>
            </a:prstGeom>
          </p:spPr>
          <p:txBody>
            <a:bodyPr wrap="none">
              <a:spAutoFit/>
            </a:bodyPr>
            <a:lstStyle/>
            <a:p>
              <a:r>
                <a:rPr lang="en-US" sz="1600" b="1" smtClean="0">
                  <a:latin typeface="Times New Roman" pitchFamily="18" charset="0"/>
                  <a:ea typeface="Times New Roman" panose="02020603050405020304" pitchFamily="18" charset="0"/>
                  <a:cs typeface="Times New Roman" pitchFamily="18" charset="0"/>
                </a:rPr>
                <a:t>Tự động ngắt dòng phù hợp với cột</a:t>
              </a:r>
              <a:endParaRPr lang="vi-VN" sz="1600" b="1">
                <a:latin typeface="Times New Roman" pitchFamily="18" charset="0"/>
                <a:cs typeface="Times New Roman" pitchFamily="18" charset="0"/>
              </a:endParaRPr>
            </a:p>
          </p:txBody>
        </p:sp>
        <p:sp>
          <p:nvSpPr>
            <p:cNvPr id="12" name="Rectangle 11"/>
            <p:cNvSpPr/>
            <p:nvPr/>
          </p:nvSpPr>
          <p:spPr>
            <a:xfrm>
              <a:off x="7035358" y="3847485"/>
              <a:ext cx="2090738" cy="830997"/>
            </a:xfrm>
            <a:prstGeom prst="rect">
              <a:avLst/>
            </a:prstGeom>
            <a:solidFill>
              <a:schemeClr val="bg1"/>
            </a:solidFill>
          </p:spPr>
          <p:txBody>
            <a:bodyPr wrap="square">
              <a:spAutoFit/>
            </a:bodyPr>
            <a:lstStyle/>
            <a:p>
              <a:r>
                <a:rPr lang="en-US" sz="1600">
                  <a:latin typeface="Times New Roman" pitchFamily="18" charset="0"/>
                  <a:ea typeface="Times New Roman" panose="02020603050405020304" pitchFamily="18" charset="0"/>
                  <a:cs typeface="Times New Roman" pitchFamily="18" charset="0"/>
                </a:rPr>
                <a:t>Tự động điều chỉnh cỡ chữ văn bản để vừa với khoảng trống </a:t>
              </a:r>
              <a:endParaRPr lang="vi-VN" sz="1600">
                <a:latin typeface="Times New Roman" pitchFamily="18" charset="0"/>
                <a:cs typeface="Times New Roman" pitchFamily="18" charset="0"/>
              </a:endParaRPr>
            </a:p>
          </p:txBody>
        </p:sp>
        <p:sp>
          <p:nvSpPr>
            <p:cNvPr id="13" name="Rectangle 12"/>
            <p:cNvSpPr/>
            <p:nvPr/>
          </p:nvSpPr>
          <p:spPr>
            <a:xfrm>
              <a:off x="5086524" y="3832971"/>
              <a:ext cx="767326" cy="338554"/>
            </a:xfrm>
            <a:prstGeom prst="rect">
              <a:avLst/>
            </a:prstGeom>
          </p:spPr>
          <p:txBody>
            <a:bodyPr wrap="none">
              <a:spAutoFit/>
            </a:bodyPr>
            <a:lstStyle/>
            <a:p>
              <a:r>
                <a:rPr lang="en-US" sz="1600" b="1" smtClean="0">
                  <a:latin typeface="Times New Roman" pitchFamily="18" charset="0"/>
                  <a:ea typeface="Times New Roman" panose="02020603050405020304" pitchFamily="18" charset="0"/>
                  <a:cs typeface="Times New Roman" pitchFamily="18" charset="0"/>
                </a:rPr>
                <a:t>Trộn ô</a:t>
              </a:r>
              <a:endParaRPr lang="vi-VN" sz="1600" b="1">
                <a:latin typeface="Times New Roman" pitchFamily="18" charset="0"/>
                <a:cs typeface="Times New Roman" pitchFamily="18" charset="0"/>
              </a:endParaRPr>
            </a:p>
          </p:txBody>
        </p:sp>
        <p:sp>
          <p:nvSpPr>
            <p:cNvPr id="19" name="Rectangle 18"/>
            <p:cNvSpPr/>
            <p:nvPr/>
          </p:nvSpPr>
          <p:spPr>
            <a:xfrm>
              <a:off x="4122526" y="4175383"/>
              <a:ext cx="1819729" cy="338554"/>
            </a:xfrm>
            <a:prstGeom prst="rect">
              <a:avLst/>
            </a:prstGeom>
          </p:spPr>
          <p:txBody>
            <a:bodyPr wrap="none">
              <a:spAutoFit/>
            </a:bodyPr>
            <a:lstStyle/>
            <a:p>
              <a:r>
                <a:rPr lang="en-US" sz="1600" b="1" smtClean="0">
                  <a:latin typeface="Times New Roman" pitchFamily="18" charset="0"/>
                  <a:ea typeface="Times New Roman" panose="02020603050405020304" pitchFamily="18" charset="0"/>
                  <a:cs typeface="Times New Roman" pitchFamily="18" charset="0"/>
                </a:rPr>
                <a:t>Chiều của văn bản</a:t>
              </a:r>
              <a:endParaRPr lang="vi-VN" sz="1600" b="1">
                <a:latin typeface="Times New Roman" pitchFamily="18" charset="0"/>
                <a:cs typeface="Times New Roman" pitchFamily="18" charset="0"/>
              </a:endParaRPr>
            </a:p>
          </p:txBody>
        </p:sp>
        <p:cxnSp>
          <p:nvCxnSpPr>
            <p:cNvPr id="18" name="Straight Connector 17"/>
            <p:cNvCxnSpPr/>
            <p:nvPr/>
          </p:nvCxnSpPr>
          <p:spPr>
            <a:xfrm>
              <a:off x="5973762" y="3495059"/>
              <a:ext cx="0" cy="268224"/>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5973762" y="3763283"/>
              <a:ext cx="200717"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5824822" y="4002248"/>
              <a:ext cx="34965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H="1">
              <a:off x="6705601" y="3847485"/>
              <a:ext cx="449942" cy="2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7155543" y="3847485"/>
              <a:ext cx="0" cy="55610"/>
            </a:xfrm>
            <a:prstGeom prst="line">
              <a:avLst/>
            </a:prstGeom>
            <a:ln/>
          </p:spPr>
          <p:style>
            <a:lnRef idx="2">
              <a:schemeClr val="dk1"/>
            </a:lnRef>
            <a:fillRef idx="0">
              <a:schemeClr val="dk1"/>
            </a:fillRef>
            <a:effectRef idx="1">
              <a:schemeClr val="dk1"/>
            </a:effectRef>
            <a:fontRef idx="minor">
              <a:schemeClr val="tx1"/>
            </a:fontRef>
          </p:style>
        </p:cxnSp>
        <p:cxnSp>
          <p:nvCxnSpPr>
            <p:cNvPr id="6150" name="Straight Arrow Connector 6149"/>
            <p:cNvCxnSpPr/>
            <p:nvPr/>
          </p:nvCxnSpPr>
          <p:spPr>
            <a:xfrm>
              <a:off x="5824822" y="4306525"/>
              <a:ext cx="34965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4666127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Thay đổi font chữ và kích thước</a:t>
            </a:r>
            <a:endParaRPr lang="en-US" smtClean="0"/>
          </a:p>
          <a:p>
            <a:pPr marL="1074738" lvl="2" indent="-450850">
              <a:buFont typeface="Wingdings" pitchFamily="2" charset="2"/>
              <a:buChar char="§"/>
            </a:pPr>
            <a:r>
              <a:rPr lang="fr-FR" smtClean="0"/>
              <a:t>Trên thẻ Home, trong nhóm Font, </a:t>
            </a:r>
          </a:p>
          <a:p>
            <a:pPr marL="1074738" lvl="2" indent="-450850">
              <a:buFont typeface="Wingdings" pitchFamily="2" charset="2"/>
              <a:buChar char="§"/>
            </a:pPr>
            <a:r>
              <a:rPr lang="en-US" smtClean="0"/>
              <a:t>Thẻ Font trong hộp thoại Format Cells</a:t>
            </a:r>
          </a:p>
          <a:p>
            <a:pPr marL="1074738" lvl="2" indent="-450850" algn="l">
              <a:buFont typeface="Wingdings" pitchFamily="2" charset="2"/>
              <a:buChar char="§"/>
            </a:pPr>
            <a:r>
              <a:rPr lang="en-US" smtClean="0"/>
              <a:t>Nhấn </a:t>
            </a:r>
            <a:r>
              <a:rPr lang="en-US" b="1" smtClean="0"/>
              <a:t>CTRL+SHIFT+F</a:t>
            </a:r>
            <a:r>
              <a:rPr lang="en-US" smtClean="0"/>
              <a:t> và lựa chọn tùy </a:t>
            </a:r>
            <a:br>
              <a:rPr lang="en-US" smtClean="0"/>
            </a:br>
            <a:r>
              <a:rPr lang="en-US" smtClean="0"/>
              <a:t>chọn thích hợp từ thẻ </a:t>
            </a:r>
            <a:r>
              <a:rPr lang="en-CA" smtClean="0"/>
              <a:t>Font</a:t>
            </a:r>
            <a:endParaRPr lang="en-US" smtClean="0"/>
          </a:p>
          <a:p>
            <a:endParaRPr lang="en-US" dirty="0"/>
          </a:p>
        </p:txBody>
      </p:sp>
      <p:pic>
        <p:nvPicPr>
          <p:cNvPr id="6" name="Picture 5" descr="C:\Users\swong\Documents\Manuals\IC3 GS4\7314 IC3 GS4\Screens\L9\l9-057.png"/>
          <p:cNvPicPr/>
          <p:nvPr/>
        </p:nvPicPr>
        <p:blipFill>
          <a:blip r:embed="rId3">
            <a:extLst>
              <a:ext uri="{28A0092B-C50C-407E-A947-70E740481C1C}">
                <a14:useLocalDpi xmlns:a14="http://schemas.microsoft.com/office/drawing/2010/main" val="0"/>
              </a:ext>
            </a:extLst>
          </a:blip>
          <a:srcRect/>
          <a:stretch>
            <a:fillRect/>
          </a:stretch>
        </p:blipFill>
        <p:spPr bwMode="auto">
          <a:xfrm>
            <a:off x="8321650" y="2025252"/>
            <a:ext cx="1921683" cy="613732"/>
          </a:xfrm>
          <a:prstGeom prst="rect">
            <a:avLst/>
          </a:prstGeom>
          <a:noFill/>
          <a:ln>
            <a:noFill/>
          </a:ln>
        </p:spPr>
      </p:pic>
      <p:pic>
        <p:nvPicPr>
          <p:cNvPr id="7" name="Picture 6" descr="C:\Users\swong\Documents\Manuals\IC3 GS4\7314 IC3 GS4\Screens\L9\l9-042.png"/>
          <p:cNvPicPr/>
          <p:nvPr/>
        </p:nvPicPr>
        <p:blipFill>
          <a:blip r:embed="rId4">
            <a:extLst>
              <a:ext uri="{28A0092B-C50C-407E-A947-70E740481C1C}">
                <a14:useLocalDpi xmlns:a14="http://schemas.microsoft.com/office/drawing/2010/main" val="0"/>
              </a:ext>
            </a:extLst>
          </a:blip>
          <a:srcRect/>
          <a:stretch>
            <a:fillRect/>
          </a:stretch>
        </p:blipFill>
        <p:spPr bwMode="auto">
          <a:xfrm>
            <a:off x="7617996" y="2745275"/>
            <a:ext cx="3920859" cy="3099218"/>
          </a:xfrm>
          <a:prstGeom prst="rect">
            <a:avLst/>
          </a:prstGeom>
          <a:noFill/>
          <a:ln>
            <a:noFill/>
          </a:ln>
        </p:spPr>
      </p:pic>
      <p:sp>
        <p:nvSpPr>
          <p:cNvPr id="4" name="Date Placeholder 3"/>
          <p:cNvSpPr>
            <a:spLocks noGrp="1"/>
          </p:cNvSpPr>
          <p:nvPr>
            <p:ph type="dt" sz="half" idx="14"/>
          </p:nvPr>
        </p:nvSpPr>
        <p:spPr/>
        <p:txBody>
          <a:bodyPr/>
          <a:lstStyle/>
          <a:p>
            <a:fld id="{6F63DDBB-5C97-4D2A-B091-D2FC7472073F}"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8" name="Slide Number Placeholder 7"/>
          <p:cNvSpPr>
            <a:spLocks noGrp="1"/>
          </p:cNvSpPr>
          <p:nvPr>
            <p:ph type="sldNum" sz="quarter" idx="16"/>
          </p:nvPr>
        </p:nvSpPr>
        <p:spPr/>
        <p:txBody>
          <a:bodyPr/>
          <a:lstStyle/>
          <a:p>
            <a:fld id="{A06859FE-66E9-4C28-8968-9D70F0C324BC}" type="slidenum">
              <a:rPr lang="en-US" smtClean="0"/>
              <a:pPr/>
              <a:t>43</a:t>
            </a:fld>
            <a:endParaRPr lang="en-US"/>
          </a:p>
        </p:txBody>
      </p:sp>
    </p:spTree>
    <p:extLst>
      <p:ext uri="{BB962C8B-B14F-4D97-AF65-F5344CB8AC3E}">
        <p14:creationId xmlns:p14="http://schemas.microsoft.com/office/powerpoint/2010/main" val="3992867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49627"/>
            <a:ext cx="10971213" cy="4679950"/>
          </a:xfrm>
        </p:spPr>
        <p:txBody>
          <a:bodyPr/>
          <a:lstStyle/>
          <a:p>
            <a:r>
              <a:rPr lang="en-CA" smtClean="0"/>
              <a:t>Áp dụng các đường viền cho ô</a:t>
            </a:r>
            <a:endParaRPr lang="en-US" smtClean="0"/>
          </a:p>
          <a:p>
            <a:pPr marL="1262063" lvl="2" indent="-187325">
              <a:buFont typeface="Wingdings" pitchFamily="2" charset="2"/>
              <a:buChar char="§"/>
            </a:pPr>
            <a:r>
              <a:rPr lang="en-US" sz="2600" smtClean="0"/>
              <a:t>Trên thẻ </a:t>
            </a:r>
            <a:r>
              <a:rPr lang="en-US" sz="2600" b="1" smtClean="0"/>
              <a:t>Home</a:t>
            </a:r>
            <a:r>
              <a:rPr lang="en-US" sz="2600" smtClean="0"/>
              <a:t> và trong nhóm </a:t>
            </a:r>
            <a:r>
              <a:rPr lang="en-US" sz="2600" b="1" smtClean="0"/>
              <a:t>Font</a:t>
            </a:r>
          </a:p>
        </p:txBody>
      </p:sp>
      <p:grpSp>
        <p:nvGrpSpPr>
          <p:cNvPr id="23" name="Group 22"/>
          <p:cNvGrpSpPr/>
          <p:nvPr/>
        </p:nvGrpSpPr>
        <p:grpSpPr>
          <a:xfrm>
            <a:off x="7053941" y="1672723"/>
            <a:ext cx="3641842" cy="4233263"/>
            <a:chOff x="7053941" y="1672723"/>
            <a:chExt cx="3641842" cy="4233263"/>
          </a:xfrm>
        </p:grpSpPr>
        <p:pic>
          <p:nvPicPr>
            <p:cNvPr id="6" name="Picture 5" descr="C:\Users\swong\Documents\Manuals\IC3 GS4\7314 IC3 GS4\Screens\L9\l9-060.png"/>
            <p:cNvPicPr/>
            <p:nvPr/>
          </p:nvPicPr>
          <p:blipFill>
            <a:blip r:embed="rId3">
              <a:extLst>
                <a:ext uri="{28A0092B-C50C-407E-A947-70E740481C1C}">
                  <a14:useLocalDpi xmlns:a14="http://schemas.microsoft.com/office/drawing/2010/main" val="0"/>
                </a:ext>
              </a:extLst>
            </a:blip>
            <a:srcRect/>
            <a:stretch>
              <a:fillRect/>
            </a:stretch>
          </p:blipFill>
          <p:spPr bwMode="auto">
            <a:xfrm>
              <a:off x="8238170" y="1672723"/>
              <a:ext cx="2457613" cy="4233263"/>
            </a:xfrm>
            <a:prstGeom prst="rect">
              <a:avLst/>
            </a:prstGeom>
            <a:noFill/>
            <a:ln>
              <a:noFill/>
            </a:ln>
          </p:spPr>
        </p:pic>
        <p:sp>
          <p:nvSpPr>
            <p:cNvPr id="12" name="Rectangle 11"/>
            <p:cNvSpPr/>
            <p:nvPr/>
          </p:nvSpPr>
          <p:spPr>
            <a:xfrm>
              <a:off x="7053941" y="2738029"/>
              <a:ext cx="870859" cy="1815882"/>
            </a:xfrm>
            <a:prstGeom prst="rect">
              <a:avLst/>
            </a:prstGeom>
          </p:spPr>
          <p:txBody>
            <a:bodyPr wrap="square">
              <a:spAutoFit/>
            </a:bodyPr>
            <a:lstStyle/>
            <a:p>
              <a:pPr marL="0" lvl="2"/>
              <a:r>
                <a:rPr lang="en-CA" sz="1600" b="1" smtClean="0">
                  <a:latin typeface="Times New Roman" pitchFamily="18" charset="0"/>
                  <a:cs typeface="Times New Roman" pitchFamily="18" charset="0"/>
                </a:rPr>
                <a:t>Thêm </a:t>
              </a:r>
              <a:r>
                <a:rPr lang="en-CA" sz="1600" b="1">
                  <a:latin typeface="Times New Roman" pitchFamily="18" charset="0"/>
                  <a:cs typeface="Times New Roman" pitchFamily="18" charset="0"/>
                </a:rPr>
                <a:t>đường viền bao quanh các ô chọn</a:t>
              </a:r>
              <a:endParaRPr lang="en-US" sz="1600" b="1">
                <a:latin typeface="Times New Roman" pitchFamily="18" charset="0"/>
                <a:cs typeface="Times New Roman" pitchFamily="18" charset="0"/>
              </a:endParaRPr>
            </a:p>
          </p:txBody>
        </p:sp>
        <p:cxnSp>
          <p:nvCxnSpPr>
            <p:cNvPr id="14" name="Straight Arrow Connector 13"/>
            <p:cNvCxnSpPr/>
            <p:nvPr/>
          </p:nvCxnSpPr>
          <p:spPr>
            <a:xfrm>
              <a:off x="7489370" y="4692564"/>
              <a:ext cx="74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Connector 16"/>
            <p:cNvCxnSpPr>
              <a:endCxn id="12" idx="2"/>
            </p:cNvCxnSpPr>
            <p:nvPr/>
          </p:nvCxnSpPr>
          <p:spPr>
            <a:xfrm flipV="1">
              <a:off x="7489370" y="4553911"/>
              <a:ext cx="1" cy="138653"/>
            </a:xfrm>
            <a:prstGeom prst="line">
              <a:avLst/>
            </a:prstGeom>
            <a:ln/>
          </p:spPr>
          <p:style>
            <a:lnRef idx="2">
              <a:schemeClr val="dk1"/>
            </a:lnRef>
            <a:fillRef idx="0">
              <a:schemeClr val="dk1"/>
            </a:fillRef>
            <a:effectRef idx="1">
              <a:schemeClr val="dk1"/>
            </a:effectRef>
            <a:fontRef idx="minor">
              <a:schemeClr val="tx1"/>
            </a:fontRef>
          </p:style>
        </p:cxnSp>
      </p:grpSp>
      <p:sp>
        <p:nvSpPr>
          <p:cNvPr id="4" name="Date Placeholder 3"/>
          <p:cNvSpPr>
            <a:spLocks noGrp="1"/>
          </p:cNvSpPr>
          <p:nvPr>
            <p:ph type="dt" sz="half" idx="14"/>
          </p:nvPr>
        </p:nvSpPr>
        <p:spPr/>
        <p:txBody>
          <a:bodyPr/>
          <a:lstStyle/>
          <a:p>
            <a:fld id="{DB8945C1-625D-4B7B-9F25-2EBBE3B448D1}"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44</a:t>
            </a:fld>
            <a:endParaRPr lang="en-US"/>
          </a:p>
        </p:txBody>
      </p:sp>
    </p:spTree>
    <p:extLst>
      <p:ext uri="{BB962C8B-B14F-4D97-AF65-F5344CB8AC3E}">
        <p14:creationId xmlns:p14="http://schemas.microsoft.com/office/powerpoint/2010/main" val="42331336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35113"/>
            <a:ext cx="10971213" cy="4679950"/>
          </a:xfrm>
        </p:spPr>
        <p:txBody>
          <a:bodyPr/>
          <a:lstStyle/>
          <a:p>
            <a:pPr lvl="2"/>
            <a:r>
              <a:rPr lang="en-CA" smtClean="0"/>
              <a:t>Hộp thoại </a:t>
            </a:r>
            <a:r>
              <a:rPr lang="en-CA" b="1" smtClean="0"/>
              <a:t>Format Cells</a:t>
            </a:r>
            <a:r>
              <a:rPr lang="en-CA" smtClean="0"/>
              <a:t>/chọn thẻ </a:t>
            </a:r>
            <a:r>
              <a:rPr lang="en-CA" b="1" smtClean="0"/>
              <a:t>Border</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1084385629"/>
              </p:ext>
            </p:extLst>
          </p:nvPr>
        </p:nvGraphicFramePr>
        <p:xfrm>
          <a:off x="1723197" y="2271830"/>
          <a:ext cx="4443936" cy="3186880"/>
        </p:xfrm>
        <a:graphic>
          <a:graphicData uri="http://schemas.openxmlformats.org/drawingml/2006/table">
            <a:tbl>
              <a:tblPr firstRow="1" firstCol="1" bandRow="1"/>
              <a:tblGrid>
                <a:gridCol w="1328607">
                  <a:extLst>
                    <a:ext uri="{9D8B030D-6E8A-4147-A177-3AD203B41FA5}">
                      <a16:colId xmlns="" xmlns:a16="http://schemas.microsoft.com/office/drawing/2014/main" val="20000"/>
                    </a:ext>
                  </a:extLst>
                </a:gridCol>
                <a:gridCol w="3115329">
                  <a:extLst>
                    <a:ext uri="{9D8B030D-6E8A-4147-A177-3AD203B41FA5}">
                      <a16:colId xmlns="" xmlns:a16="http://schemas.microsoft.com/office/drawing/2014/main" val="20001"/>
                    </a:ext>
                  </a:extLst>
                </a:gridCol>
              </a:tblGrid>
              <a:tr h="915137">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Futura Lt BT"/>
                          <a:cs typeface="Times New Roman" pitchFamily="18" charset="0"/>
                        </a:rPr>
                        <a:t>Line</a:t>
                      </a:r>
                      <a:endParaRPr lang="en-US" sz="2000" b="1"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2000" kern="1200" smtClean="0">
                          <a:solidFill>
                            <a:schemeClr val="tx1"/>
                          </a:solidFill>
                          <a:effectLst/>
                          <a:latin typeface="Times New Roman" pitchFamily="18" charset="0"/>
                          <a:ea typeface="+mn-ea"/>
                          <a:cs typeface="Times New Roman" pitchFamily="18" charset="0"/>
                        </a:rPr>
                        <a:t>Chọn phong cách cho đường hoặc màu sắc của đường viền</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220183">
                <a:tc>
                  <a:txBody>
                    <a:bodyPr/>
                    <a:lstStyle/>
                    <a:p>
                      <a:pPr>
                        <a:lnSpc>
                          <a:spcPct val="115000"/>
                        </a:lnSpc>
                        <a:spcBef>
                          <a:spcPts val="200"/>
                        </a:spcBef>
                        <a:spcAft>
                          <a:spcPts val="200"/>
                        </a:spcAft>
                        <a:tabLst>
                          <a:tab pos="228600" algn="l"/>
                        </a:tabLst>
                      </a:pPr>
                      <a:r>
                        <a:rPr lang="en-US" sz="2000" b="1">
                          <a:effectLst/>
                          <a:latin typeface="Times New Roman" pitchFamily="18" charset="0"/>
                          <a:ea typeface="Futura Lt BT"/>
                          <a:cs typeface="Times New Roman" pitchFamily="18" charset="0"/>
                        </a:rPr>
                        <a:t>Presets</a:t>
                      </a:r>
                      <a:endParaRPr lang="en-US" sz="2000" b="1">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smtClean="0">
                          <a:effectLst/>
                          <a:latin typeface="Times New Roman" pitchFamily="18" charset="0"/>
                          <a:ea typeface="Times New Roman" panose="02020603050405020304" pitchFamily="18" charset="0"/>
                          <a:cs typeface="Times New Roman" pitchFamily="18" charset="0"/>
                        </a:rPr>
                        <a:t>Lựa chọn một tùy chọn đã được thiết kế sẵn cho đường viền của các ô đã chọn.</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915137">
                <a:tc>
                  <a:txBody>
                    <a:bodyPr/>
                    <a:lstStyle/>
                    <a:p>
                      <a:pPr>
                        <a:lnSpc>
                          <a:spcPct val="115000"/>
                        </a:lnSpc>
                        <a:spcBef>
                          <a:spcPts val="200"/>
                        </a:spcBef>
                        <a:spcAft>
                          <a:spcPts val="200"/>
                        </a:spcAft>
                        <a:tabLst>
                          <a:tab pos="228600" algn="l"/>
                        </a:tabLst>
                      </a:pPr>
                      <a:r>
                        <a:rPr lang="en-US" sz="2000" b="1">
                          <a:effectLst/>
                          <a:latin typeface="Times New Roman" pitchFamily="18" charset="0"/>
                          <a:ea typeface="Futura Lt BT"/>
                          <a:cs typeface="Times New Roman" pitchFamily="18" charset="0"/>
                        </a:rPr>
                        <a:t>Border</a:t>
                      </a:r>
                      <a:endParaRPr lang="en-US" sz="2000" b="1">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smtClean="0">
                          <a:effectLst/>
                          <a:latin typeface="Times New Roman" pitchFamily="18" charset="0"/>
                          <a:ea typeface="Times New Roman" panose="02020603050405020304" pitchFamily="18" charset="0"/>
                          <a:cs typeface="Times New Roman" pitchFamily="18" charset="0"/>
                        </a:rPr>
                        <a:t>Thêm hoặc xóa các đường của các ô đã được chọn.</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pic>
        <p:nvPicPr>
          <p:cNvPr id="12" name="Picture 11" descr="C:\Users\swong\Documents\Manuals\IC3 GS4\7314 IC3 GS4\Screens\L9\l9-043.png"/>
          <p:cNvPicPr/>
          <p:nvPr/>
        </p:nvPicPr>
        <p:blipFill>
          <a:blip r:embed="rId3">
            <a:extLst>
              <a:ext uri="{28A0092B-C50C-407E-A947-70E740481C1C}">
                <a14:useLocalDpi xmlns:a14="http://schemas.microsoft.com/office/drawing/2010/main" val="0"/>
              </a:ext>
            </a:extLst>
          </a:blip>
          <a:srcRect/>
          <a:stretch>
            <a:fillRect/>
          </a:stretch>
        </p:blipFill>
        <p:spPr bwMode="auto">
          <a:xfrm>
            <a:off x="6471933" y="2143072"/>
            <a:ext cx="4988123" cy="3444396"/>
          </a:xfrm>
          <a:prstGeom prst="rect">
            <a:avLst/>
          </a:prstGeom>
          <a:noFill/>
          <a:ln>
            <a:noFill/>
          </a:ln>
        </p:spPr>
      </p:pic>
      <p:sp>
        <p:nvSpPr>
          <p:cNvPr id="4" name="Date Placeholder 3"/>
          <p:cNvSpPr>
            <a:spLocks noGrp="1"/>
          </p:cNvSpPr>
          <p:nvPr>
            <p:ph type="dt" sz="half" idx="14"/>
          </p:nvPr>
        </p:nvSpPr>
        <p:spPr/>
        <p:txBody>
          <a:bodyPr/>
          <a:lstStyle/>
          <a:p>
            <a:fld id="{2D78AC62-9754-47E0-ACCE-FF486065CB26}"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45</a:t>
            </a:fld>
            <a:endParaRPr lang="en-US"/>
          </a:p>
        </p:txBody>
      </p:sp>
    </p:spTree>
    <p:extLst>
      <p:ext uri="{BB962C8B-B14F-4D97-AF65-F5344CB8AC3E}">
        <p14:creationId xmlns:p14="http://schemas.microsoft.com/office/powerpoint/2010/main" val="806245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49627"/>
            <a:ext cx="10971213" cy="4679950"/>
          </a:xfrm>
        </p:spPr>
        <p:txBody>
          <a:bodyPr/>
          <a:lstStyle/>
          <a:p>
            <a:r>
              <a:rPr lang="en-CA" smtClean="0"/>
              <a:t>Áp dụng màu sắc và các mẫu (</a:t>
            </a:r>
            <a:r>
              <a:rPr lang="en-CA" b="1" smtClean="0"/>
              <a:t>patterns</a:t>
            </a:r>
            <a:r>
              <a:rPr lang="en-CA" smtClean="0"/>
              <a:t>)</a:t>
            </a:r>
          </a:p>
          <a:p>
            <a:pPr lvl="2"/>
            <a:r>
              <a:rPr lang="en-CA" smtClean="0"/>
              <a:t>Trên thẻ </a:t>
            </a:r>
            <a:r>
              <a:rPr lang="en-CA" b="1" smtClean="0"/>
              <a:t>Home</a:t>
            </a:r>
            <a:r>
              <a:rPr lang="en-CA" smtClean="0"/>
              <a:t>, trong nhóm </a:t>
            </a:r>
            <a:r>
              <a:rPr lang="en-CA" b="1" smtClean="0"/>
              <a:t>Font</a:t>
            </a:r>
            <a:r>
              <a:rPr lang="en-CA" smtClean="0"/>
              <a:t>, nhấp chuột vào mũi tên </a:t>
            </a:r>
            <a:br>
              <a:rPr lang="en-CA" smtClean="0"/>
            </a:br>
            <a:r>
              <a:rPr lang="en-CA" smtClean="0"/>
              <a:t>của      (</a:t>
            </a:r>
            <a:r>
              <a:rPr lang="en-CA" b="1" smtClean="0"/>
              <a:t>Fill</a:t>
            </a:r>
            <a:r>
              <a:rPr lang="en-CA" smtClean="0"/>
              <a:t> </a:t>
            </a:r>
            <a:r>
              <a:rPr lang="en-CA" b="1" smtClean="0"/>
              <a:t>Color</a:t>
            </a:r>
            <a:r>
              <a:rPr lang="en-CA" smtClean="0"/>
              <a:t>), hoặc</a:t>
            </a:r>
            <a:endParaRPr lang="en-US" smtClean="0"/>
          </a:p>
          <a:p>
            <a:pPr lvl="2"/>
            <a:endParaRPr lang="en-US" dirty="0"/>
          </a:p>
        </p:txBody>
      </p:sp>
      <p:pic>
        <p:nvPicPr>
          <p:cNvPr id="6" name="Picture 5" descr="C:\Users\swong\Documents\Manuals\IC3 GS4\7314 IC3 GS4\Screens\L9\l9-063.png"/>
          <p:cNvPicPr/>
          <p:nvPr/>
        </p:nvPicPr>
        <p:blipFill>
          <a:blip r:embed="rId3">
            <a:extLst>
              <a:ext uri="{28A0092B-C50C-407E-A947-70E740481C1C}">
                <a14:useLocalDpi xmlns:a14="http://schemas.microsoft.com/office/drawing/2010/main" val="0"/>
              </a:ext>
            </a:extLst>
          </a:blip>
          <a:srcRect/>
          <a:stretch>
            <a:fillRect/>
          </a:stretch>
        </p:blipFill>
        <p:spPr bwMode="auto">
          <a:xfrm>
            <a:off x="8706063" y="2901593"/>
            <a:ext cx="1852467" cy="1752406"/>
          </a:xfrm>
          <a:prstGeom prst="rect">
            <a:avLst/>
          </a:prstGeom>
          <a:noFill/>
          <a:ln>
            <a:noFill/>
          </a:ln>
        </p:spPr>
      </p:pic>
      <p:pic>
        <p:nvPicPr>
          <p:cNvPr id="8" name="Picture 7" descr="C:\Users\swong\Documents\Manuals\IC3 GS4\7314 IC3 GS4\Screens\L9\l9-044.png"/>
          <p:cNvPicPr/>
          <p:nvPr/>
        </p:nvPicPr>
        <p:blipFill rotWithShape="1">
          <a:blip r:embed="rId4">
            <a:extLst>
              <a:ext uri="{28A0092B-C50C-407E-A947-70E740481C1C}">
                <a14:useLocalDpi xmlns:a14="http://schemas.microsoft.com/office/drawing/2010/main" val="0"/>
              </a:ext>
            </a:extLst>
          </a:blip>
          <a:srcRect b="10067"/>
          <a:stretch/>
        </p:blipFill>
        <p:spPr bwMode="auto">
          <a:xfrm>
            <a:off x="2715940" y="3241692"/>
            <a:ext cx="4901623" cy="3044234"/>
          </a:xfrm>
          <a:prstGeom prst="rect">
            <a:avLst/>
          </a:prstGeom>
          <a:noFill/>
          <a:ln>
            <a:noFill/>
          </a:ln>
        </p:spPr>
      </p:pic>
      <p:pic>
        <p:nvPicPr>
          <p:cNvPr id="11" name="Picture 10" descr="C:\Users\swong\Documents\Manuals\IC3 GS4\7314 IC3 GS4\Screens\L9\l9-062.png"/>
          <p:cNvPicPr/>
          <p:nvPr/>
        </p:nvPicPr>
        <p:blipFill>
          <a:blip r:embed="rId5">
            <a:extLst>
              <a:ext uri="{28A0092B-C50C-407E-A947-70E740481C1C}">
                <a14:useLocalDpi xmlns:a14="http://schemas.microsoft.com/office/drawing/2010/main" val="0"/>
              </a:ext>
            </a:extLst>
          </a:blip>
          <a:srcRect/>
          <a:stretch>
            <a:fillRect/>
          </a:stretch>
        </p:blipFill>
        <p:spPr bwMode="auto">
          <a:xfrm>
            <a:off x="3056928" y="2901593"/>
            <a:ext cx="312379" cy="153433"/>
          </a:xfrm>
          <a:prstGeom prst="rect">
            <a:avLst/>
          </a:prstGeom>
          <a:noFill/>
          <a:ln>
            <a:noFill/>
          </a:ln>
        </p:spPr>
      </p:pic>
      <p:sp>
        <p:nvSpPr>
          <p:cNvPr id="4" name="Date Placeholder 3"/>
          <p:cNvSpPr>
            <a:spLocks noGrp="1"/>
          </p:cNvSpPr>
          <p:nvPr>
            <p:ph type="dt" sz="half" idx="14"/>
          </p:nvPr>
        </p:nvSpPr>
        <p:spPr/>
        <p:txBody>
          <a:bodyPr/>
          <a:lstStyle/>
          <a:p>
            <a:fld id="{62012D16-70CC-4B49-9EC0-AB0DDA2263BA}"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46</a:t>
            </a:fld>
            <a:endParaRPr lang="en-US"/>
          </a:p>
        </p:txBody>
      </p:sp>
    </p:spTree>
    <p:extLst>
      <p:ext uri="{BB962C8B-B14F-4D97-AF65-F5344CB8AC3E}">
        <p14:creationId xmlns:p14="http://schemas.microsoft.com/office/powerpoint/2010/main" val="37113827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Sử dụng phong cách ô</a:t>
            </a:r>
            <a:endParaRPr lang="en-US" smtClean="0"/>
          </a:p>
          <a:p>
            <a:pPr lvl="1"/>
            <a:r>
              <a:rPr lang="en-CA" smtClean="0"/>
              <a:t>Chọn từ nhóm </a:t>
            </a:r>
            <a:r>
              <a:rPr lang="en-CA" b="1" smtClean="0"/>
              <a:t>Styles</a:t>
            </a:r>
            <a:r>
              <a:rPr lang="en-CA" smtClean="0"/>
              <a:t> trong thẻ </a:t>
            </a:r>
            <a:r>
              <a:rPr lang="en-CA" b="1" smtClean="0"/>
              <a:t>Home</a:t>
            </a:r>
            <a:r>
              <a:rPr lang="en-CA" smtClean="0"/>
              <a:t>.</a:t>
            </a:r>
            <a:endParaRPr lang="en-US" smtClean="0"/>
          </a:p>
          <a:p>
            <a:endParaRPr lang="en-US" dirty="0"/>
          </a:p>
        </p:txBody>
      </p:sp>
      <p:pic>
        <p:nvPicPr>
          <p:cNvPr id="8" name="Picture 7" descr="C:\Users\swong\Documents\Manuals\IC3 GS4\7314 IC3 GS4\Screens\L9\l9-070.png"/>
          <p:cNvPicPr/>
          <p:nvPr/>
        </p:nvPicPr>
        <p:blipFill>
          <a:blip r:embed="rId3">
            <a:extLst>
              <a:ext uri="{28A0092B-C50C-407E-A947-70E740481C1C}">
                <a14:useLocalDpi xmlns:a14="http://schemas.microsoft.com/office/drawing/2010/main" val="0"/>
              </a:ext>
            </a:extLst>
          </a:blip>
          <a:srcRect/>
          <a:stretch>
            <a:fillRect/>
          </a:stretch>
        </p:blipFill>
        <p:spPr bwMode="auto">
          <a:xfrm>
            <a:off x="2892014" y="2912706"/>
            <a:ext cx="6250973" cy="2940836"/>
          </a:xfrm>
          <a:prstGeom prst="rect">
            <a:avLst/>
          </a:prstGeom>
          <a:noFill/>
          <a:ln>
            <a:noFill/>
          </a:ln>
        </p:spPr>
      </p:pic>
      <p:sp>
        <p:nvSpPr>
          <p:cNvPr id="4" name="Date Placeholder 3"/>
          <p:cNvSpPr>
            <a:spLocks noGrp="1"/>
          </p:cNvSpPr>
          <p:nvPr>
            <p:ph type="dt" sz="half" idx="14"/>
          </p:nvPr>
        </p:nvSpPr>
        <p:spPr/>
        <p:txBody>
          <a:bodyPr/>
          <a:lstStyle/>
          <a:p>
            <a:fld id="{D0E37262-16FE-4F65-A01D-9E946F667A28}"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47</a:t>
            </a:fld>
            <a:endParaRPr lang="en-US"/>
          </a:p>
        </p:txBody>
      </p:sp>
    </p:spTree>
    <p:extLst>
      <p:ext uri="{BB962C8B-B14F-4D97-AF65-F5344CB8AC3E}">
        <p14:creationId xmlns:p14="http://schemas.microsoft.com/office/powerpoint/2010/main" val="2007394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Định dạng trong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a:t>Sử dụng phong cách ô</a:t>
            </a:r>
            <a:endParaRPr lang="en-US"/>
          </a:p>
          <a:p>
            <a:pPr lvl="1"/>
            <a:r>
              <a:rPr lang="en-US" smtClean="0"/>
              <a:t>Khi sử dụng phong cách trong một sổ tính, không lưu trong tập tin mẫu </a:t>
            </a:r>
          </a:p>
          <a:p>
            <a:pPr lvl="1"/>
            <a:r>
              <a:rPr lang="en-CA" smtClean="0"/>
              <a:t>Khi thay đổi một phong cách, Excel áp dụng thay đổi đó cho tất cả các ô sử dụng phong cách trong mọi trang tính của sổ tính</a:t>
            </a:r>
          </a:p>
          <a:p>
            <a:pPr lvl="1"/>
            <a:r>
              <a:rPr lang="en-CA" smtClean="0"/>
              <a:t>Không thể xác định được ô đó đang sử dụng phong cách nào </a:t>
            </a:r>
          </a:p>
          <a:p>
            <a:pPr lvl="1"/>
            <a:r>
              <a:rPr lang="en-CA" smtClean="0"/>
              <a:t>Dựa trên phong cách của theme đang được sử dụng</a:t>
            </a:r>
            <a:r>
              <a:rPr lang="en-US"/>
              <a:t> </a:t>
            </a:r>
            <a:r>
              <a:rPr lang="en-US" smtClean="0"/>
              <a:t>nếu </a:t>
            </a:r>
            <a:r>
              <a:rPr lang="en-CA"/>
              <a:t>thay đổi theme hoặc định dạng theme thì phong cách thay đổi </a:t>
            </a:r>
            <a:endParaRPr lang="en-US" dirty="0"/>
          </a:p>
        </p:txBody>
      </p:sp>
      <p:sp>
        <p:nvSpPr>
          <p:cNvPr id="4" name="Date Placeholder 3"/>
          <p:cNvSpPr>
            <a:spLocks noGrp="1"/>
          </p:cNvSpPr>
          <p:nvPr>
            <p:ph type="dt" sz="half" idx="14"/>
          </p:nvPr>
        </p:nvSpPr>
        <p:spPr/>
        <p:txBody>
          <a:bodyPr/>
          <a:lstStyle/>
          <a:p>
            <a:fld id="{C22B372F-8FC0-408F-8E8A-63F5BC08FEB4}"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48</a:t>
            </a:fld>
            <a:endParaRPr lang="en-US"/>
          </a:p>
        </p:txBody>
      </p:sp>
    </p:spTree>
    <p:extLst>
      <p:ext uri="{BB962C8B-B14F-4D97-AF65-F5344CB8AC3E}">
        <p14:creationId xmlns:p14="http://schemas.microsoft.com/office/powerpoint/2010/main" val="1772410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Kiểm tra chính tả</a:t>
            </a:r>
            <a:endParaRPr lang="en-US" dirty="0"/>
          </a:p>
        </p:txBody>
      </p:sp>
      <p:sp>
        <p:nvSpPr>
          <p:cNvPr id="3" name="Content Placeholder 2"/>
          <p:cNvSpPr>
            <a:spLocks noGrp="1"/>
          </p:cNvSpPr>
          <p:nvPr>
            <p:ph idx="13"/>
          </p:nvPr>
        </p:nvSpPr>
        <p:spPr>
          <a:xfrm>
            <a:off x="609600" y="1535113"/>
            <a:ext cx="10971213" cy="4679950"/>
          </a:xfrm>
        </p:spPr>
        <p:txBody>
          <a:bodyPr/>
          <a:lstStyle/>
          <a:p>
            <a:r>
              <a:rPr lang="en-US" smtClean="0"/>
              <a:t>Chỉ kiểm tra các nhãn văn bản</a:t>
            </a:r>
          </a:p>
          <a:p>
            <a:r>
              <a:rPr lang="en-CA" smtClean="0"/>
              <a:t>Không thể kiểm chứng sự chính xác của các số, ngày tháng và các giá trị thời gian một cách tự động</a:t>
            </a:r>
            <a:endParaRPr lang="en-US" smtClean="0"/>
          </a:p>
          <a:p>
            <a:r>
              <a:rPr lang="en-CA" smtClean="0"/>
              <a:t>Để kích hoạt tính năng </a:t>
            </a:r>
            <a:r>
              <a:rPr lang="en-CA" b="1" smtClean="0"/>
              <a:t>Spelling</a:t>
            </a:r>
            <a:r>
              <a:rPr lang="en-US" smtClean="0"/>
              <a:t>:</a:t>
            </a:r>
          </a:p>
          <a:p>
            <a:pPr lvl="1" algn="l"/>
            <a:r>
              <a:rPr lang="en-CA" smtClean="0"/>
              <a:t>Trên thẻ </a:t>
            </a:r>
            <a:r>
              <a:rPr lang="en-CA" b="1" smtClean="0"/>
              <a:t>Review</a:t>
            </a:r>
            <a:r>
              <a:rPr lang="en-CA" smtClean="0"/>
              <a:t>, trong nhóm </a:t>
            </a:r>
            <a:r>
              <a:rPr lang="en-CA" b="1" smtClean="0"/>
              <a:t>Proofing</a:t>
            </a:r>
          </a:p>
          <a:p>
            <a:pPr marL="731807" lvl="1" indent="0" algn="l">
              <a:buNone/>
            </a:pPr>
            <a:r>
              <a:rPr lang="en-CA" smtClean="0"/>
              <a:t>chọn </a:t>
            </a:r>
            <a:r>
              <a:rPr lang="en-CA" b="1" smtClean="0"/>
              <a:t>Spelling</a:t>
            </a:r>
            <a:r>
              <a:rPr lang="en-CA" smtClean="0"/>
              <a:t>; hoặc</a:t>
            </a:r>
            <a:endParaRPr lang="en-US" smtClean="0"/>
          </a:p>
          <a:p>
            <a:pPr lvl="1"/>
            <a:r>
              <a:rPr lang="en-US" smtClean="0"/>
              <a:t>Nhấn </a:t>
            </a:r>
            <a:r>
              <a:rPr lang="en-US" b="1" smtClean="0"/>
              <a:t>F7</a:t>
            </a:r>
          </a:p>
          <a:p>
            <a:endParaRPr lang="en-US" dirty="0"/>
          </a:p>
        </p:txBody>
      </p:sp>
      <p:pic>
        <p:nvPicPr>
          <p:cNvPr id="8" name="Picture 7" descr="C:\Users\swong\Documents\Manuals\IC3 GS4\7314 IC3 GS4\Screens\L9\l9-069.png"/>
          <p:cNvPicPr/>
          <p:nvPr/>
        </p:nvPicPr>
        <p:blipFill>
          <a:blip r:embed="rId3">
            <a:extLst>
              <a:ext uri="{28A0092B-C50C-407E-A947-70E740481C1C}">
                <a14:useLocalDpi xmlns:a14="http://schemas.microsoft.com/office/drawing/2010/main" val="0"/>
              </a:ext>
            </a:extLst>
          </a:blip>
          <a:srcRect/>
          <a:stretch>
            <a:fillRect/>
          </a:stretch>
        </p:blipFill>
        <p:spPr bwMode="auto">
          <a:xfrm>
            <a:off x="7205340" y="2948520"/>
            <a:ext cx="4520613" cy="2274750"/>
          </a:xfrm>
          <a:prstGeom prst="rect">
            <a:avLst/>
          </a:prstGeom>
          <a:noFill/>
          <a:ln>
            <a:noFill/>
          </a:ln>
        </p:spPr>
      </p:pic>
      <p:sp>
        <p:nvSpPr>
          <p:cNvPr id="4" name="Date Placeholder 3"/>
          <p:cNvSpPr>
            <a:spLocks noGrp="1"/>
          </p:cNvSpPr>
          <p:nvPr>
            <p:ph type="dt" sz="half" idx="14"/>
          </p:nvPr>
        </p:nvSpPr>
        <p:spPr/>
        <p:txBody>
          <a:bodyPr/>
          <a:lstStyle/>
          <a:p>
            <a:fld id="{75E3550B-76FA-4D6D-856B-3EFF2217244C}"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49</a:t>
            </a:fld>
            <a:endParaRPr lang="en-US"/>
          </a:p>
        </p:txBody>
      </p:sp>
    </p:spTree>
    <p:extLst>
      <p:ext uri="{BB962C8B-B14F-4D97-AF65-F5344CB8AC3E}">
        <p14:creationId xmlns:p14="http://schemas.microsoft.com/office/powerpoint/2010/main" val="17231659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CA"/>
              <a:t>Tạo mới một sổ tính trống</a:t>
            </a:r>
            <a:endParaRPr lang="en-US"/>
          </a:p>
          <a:p>
            <a:pPr>
              <a:spcBef>
                <a:spcPts val="0"/>
              </a:spcBef>
              <a:spcAft>
                <a:spcPts val="0"/>
              </a:spcAft>
            </a:pPr>
            <a:r>
              <a:rPr lang="en-CA"/>
              <a:t>Tạo một sổ tính mới từ sổ tính mẫu</a:t>
            </a:r>
            <a:endParaRPr lang="en-US"/>
          </a:p>
          <a:p>
            <a:pPr>
              <a:spcBef>
                <a:spcPts val="0"/>
              </a:spcBef>
              <a:spcAft>
                <a:spcPts val="0"/>
              </a:spcAft>
            </a:pPr>
            <a:r>
              <a:rPr lang="en-CA"/>
              <a:t>Nhập dữ liệu trong trang </a:t>
            </a:r>
            <a:r>
              <a:rPr lang="en-CA" smtClean="0"/>
              <a:t>tính</a:t>
            </a:r>
          </a:p>
          <a:p>
            <a:pPr>
              <a:spcBef>
                <a:spcPts val="0"/>
              </a:spcBef>
              <a:spcAft>
                <a:spcPts val="0"/>
              </a:spcAft>
            </a:pPr>
            <a:r>
              <a:rPr lang="en-US"/>
              <a:t>Nhập các số hoặc ngày </a:t>
            </a:r>
            <a:r>
              <a:rPr lang="en-US" smtClean="0"/>
              <a:t>tháng</a:t>
            </a:r>
          </a:p>
          <a:p>
            <a:pPr>
              <a:spcBef>
                <a:spcPts val="0"/>
              </a:spcBef>
              <a:spcAft>
                <a:spcPts val="0"/>
              </a:spcAft>
            </a:pPr>
            <a:r>
              <a:rPr lang="en-US" smtClean="0"/>
              <a:t>Di chuyển xung quanh trang tính</a:t>
            </a:r>
          </a:p>
          <a:p>
            <a:pPr>
              <a:spcBef>
                <a:spcPts val="0"/>
              </a:spcBef>
              <a:spcAft>
                <a:spcPts val="0"/>
              </a:spcAft>
            </a:pPr>
            <a:r>
              <a:rPr lang="en-US" smtClean="0"/>
              <a:t>Lưu sổ tính </a:t>
            </a:r>
          </a:p>
          <a:p>
            <a:pPr>
              <a:spcBef>
                <a:spcPts val="0"/>
              </a:spcBef>
              <a:spcAft>
                <a:spcPts val="0"/>
              </a:spcAft>
            </a:pPr>
            <a:r>
              <a:rPr lang="en-US" smtClean="0"/>
              <a:t>Đóng sổ tính</a:t>
            </a:r>
          </a:p>
          <a:p>
            <a:pPr>
              <a:spcBef>
                <a:spcPts val="0"/>
              </a:spcBef>
              <a:spcAft>
                <a:spcPts val="0"/>
              </a:spcAft>
            </a:pPr>
            <a:r>
              <a:rPr lang="en-US" smtClean="0"/>
              <a:t>Mở sổ tính</a:t>
            </a:r>
            <a:endParaRPr lang="vi-VN"/>
          </a:p>
          <a:p>
            <a:endParaRPr lang="en-US" b="1"/>
          </a:p>
          <a:p>
            <a:endParaRPr lang="vi-VN"/>
          </a:p>
        </p:txBody>
      </p:sp>
      <p:sp>
        <p:nvSpPr>
          <p:cNvPr id="4" name="Date Placeholder 3"/>
          <p:cNvSpPr>
            <a:spLocks noGrp="1"/>
          </p:cNvSpPr>
          <p:nvPr>
            <p:ph type="dt" sz="half" idx="14"/>
          </p:nvPr>
        </p:nvSpPr>
        <p:spPr/>
        <p:txBody>
          <a:bodyPr/>
          <a:lstStyle/>
          <a:p>
            <a:fld id="{146D98CA-953A-4487-8372-02F382164350}"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5</a:t>
            </a:fld>
            <a:endParaRPr lang="en-US"/>
          </a:p>
        </p:txBody>
      </p:sp>
    </p:spTree>
    <p:extLst>
      <p:ext uri="{BB962C8B-B14F-4D97-AF65-F5344CB8AC3E}">
        <p14:creationId xmlns:p14="http://schemas.microsoft.com/office/powerpoint/2010/main" val="24699945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Sắp xếp hoặc lọc dữ liệu</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Sắp xếp dữ liệu</a:t>
            </a:r>
            <a:endParaRPr lang="en-US" smtClean="0"/>
          </a:p>
          <a:p>
            <a:pPr lvl="2">
              <a:buFont typeface="Wingdings" pitchFamily="2" charset="2"/>
              <a:buChar char="§"/>
            </a:pPr>
            <a:r>
              <a:rPr lang="vi-VN" sz="2600" smtClean="0"/>
              <a:t>Trên thẻ </a:t>
            </a:r>
            <a:r>
              <a:rPr lang="vi-VN" sz="2600" b="1" smtClean="0"/>
              <a:t>Data</a:t>
            </a:r>
          </a:p>
          <a:p>
            <a:pPr lvl="2">
              <a:buFont typeface="Wingdings" pitchFamily="2" charset="2"/>
              <a:buChar char="§"/>
            </a:pPr>
            <a:endParaRPr lang="vi-VN" sz="2600" smtClean="0"/>
          </a:p>
          <a:p>
            <a:pPr lvl="2">
              <a:buFont typeface="Wingdings" pitchFamily="2" charset="2"/>
              <a:buChar char="§"/>
            </a:pPr>
            <a:r>
              <a:rPr lang="en-CA" sz="2600" smtClean="0"/>
              <a:t>Trên thẻ </a:t>
            </a:r>
            <a:r>
              <a:rPr lang="en-CA" sz="2600" b="1" smtClean="0"/>
              <a:t>Home</a:t>
            </a:r>
          </a:p>
        </p:txBody>
      </p:sp>
      <p:pic>
        <p:nvPicPr>
          <p:cNvPr id="6" name="Picture 5" descr="C:\Users\swong\Documents\Manuals\IC3 GS4\7314 IC3 GS4\Screens\L9\l9-074.png"/>
          <p:cNvPicPr/>
          <p:nvPr/>
        </p:nvPicPr>
        <p:blipFill>
          <a:blip r:embed="rId3">
            <a:extLst>
              <a:ext uri="{28A0092B-C50C-407E-A947-70E740481C1C}">
                <a14:useLocalDpi xmlns:a14="http://schemas.microsoft.com/office/drawing/2010/main" val="0"/>
              </a:ext>
            </a:extLst>
          </a:blip>
          <a:srcRect/>
          <a:stretch>
            <a:fillRect/>
          </a:stretch>
        </p:blipFill>
        <p:spPr bwMode="auto">
          <a:xfrm>
            <a:off x="3236686" y="4228196"/>
            <a:ext cx="5785266" cy="1846194"/>
          </a:xfrm>
          <a:prstGeom prst="rect">
            <a:avLst/>
          </a:prstGeom>
          <a:noFill/>
          <a:ln>
            <a:noFill/>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741" y="3370946"/>
            <a:ext cx="16668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547" y="2202998"/>
            <a:ext cx="19145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950DE8A6-5008-408F-8409-6C6579FFB323}"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50</a:t>
            </a:fld>
            <a:endParaRPr lang="en-US"/>
          </a:p>
        </p:txBody>
      </p:sp>
    </p:spTree>
    <p:extLst>
      <p:ext uri="{BB962C8B-B14F-4D97-AF65-F5344CB8AC3E}">
        <p14:creationId xmlns:p14="http://schemas.microsoft.com/office/powerpoint/2010/main" val="11857917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9A32E7-FD98-4654-9DE5-9159E8B31376}" type="datetime1">
              <a:rPr lang="en-US" smtClean="0"/>
              <a:t>9/4/2018</a:t>
            </a:fld>
            <a:endParaRPr lang="en-US"/>
          </a:p>
        </p:txBody>
      </p:sp>
      <p:sp>
        <p:nvSpPr>
          <p:cNvPr id="4" name="Footer Placeholder 3"/>
          <p:cNvSpPr>
            <a:spLocks noGrp="1"/>
          </p:cNvSpPr>
          <p:nvPr>
            <p:ph type="ftr" sz="quarter" idx="11"/>
          </p:nvPr>
        </p:nvSpPr>
        <p:spPr/>
        <p:txBody>
          <a:bodyPr/>
          <a:lstStyle/>
          <a:p>
            <a:r>
              <a:rPr lang="en-US" smtClean="0"/>
              <a:t>IC3 – Key Applications</a:t>
            </a:r>
            <a:endParaRPr lang="en-US"/>
          </a:p>
        </p:txBody>
      </p:sp>
      <p:sp>
        <p:nvSpPr>
          <p:cNvPr id="5" name="Slide Number Placeholder 4"/>
          <p:cNvSpPr>
            <a:spLocks noGrp="1"/>
          </p:cNvSpPr>
          <p:nvPr>
            <p:ph type="sldNum" sz="quarter" idx="12"/>
          </p:nvPr>
        </p:nvSpPr>
        <p:spPr/>
        <p:txBody>
          <a:bodyPr/>
          <a:lstStyle/>
          <a:p>
            <a:fld id="{A06859FE-66E9-4C28-8968-9D70F0C324BC}" type="slidenum">
              <a:rPr lang="en-US" smtClean="0"/>
              <a:pPr/>
              <a:t>51</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smtClean="0"/>
              <a:t>Sắp xếp hoặc lọc dữ liệu</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200622289"/>
              </p:ext>
            </p:extLst>
          </p:nvPr>
        </p:nvGraphicFramePr>
        <p:xfrm>
          <a:off x="912813" y="1537834"/>
          <a:ext cx="10871200" cy="4595800"/>
        </p:xfrm>
        <a:graphic>
          <a:graphicData uri="http://schemas.openxmlformats.org/drawingml/2006/table">
            <a:tbl>
              <a:tblPr firstRow="1" firstCol="1" bandRow="1"/>
              <a:tblGrid>
                <a:gridCol w="2728685">
                  <a:extLst>
                    <a:ext uri="{9D8B030D-6E8A-4147-A177-3AD203B41FA5}">
                      <a16:colId xmlns="" xmlns:a16="http://schemas.microsoft.com/office/drawing/2014/main" val="20000"/>
                    </a:ext>
                  </a:extLst>
                </a:gridCol>
                <a:gridCol w="8142515">
                  <a:extLst>
                    <a:ext uri="{9D8B030D-6E8A-4147-A177-3AD203B41FA5}">
                      <a16:colId xmlns="" xmlns:a16="http://schemas.microsoft.com/office/drawing/2014/main" val="20001"/>
                    </a:ext>
                  </a:extLst>
                </a:gridCol>
              </a:tblGrid>
              <a:tr h="1358979">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Add Level, Delete Level, Copy Level</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Thêm</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xóa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hoặc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sao</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chép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các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cột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hoặc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dòng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sắp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xếp</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45592">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Move Up/Move Down</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2000" kern="1200" dirty="0">
                          <a:solidFill>
                            <a:schemeClr val="tx1"/>
                          </a:solidFill>
                          <a:effectLst/>
                          <a:latin typeface="Times New Roman" pitchFamily="18" charset="0"/>
                          <a:ea typeface="+mn-ea"/>
                          <a:cs typeface="Times New Roman" pitchFamily="18" charset="0"/>
                        </a:rPr>
                        <a:t>Di </a:t>
                      </a:r>
                      <a:r>
                        <a:rPr lang="en-CA" sz="2000" kern="1200" dirty="0" err="1">
                          <a:solidFill>
                            <a:schemeClr val="tx1"/>
                          </a:solidFill>
                          <a:effectLst/>
                          <a:latin typeface="Times New Roman" pitchFamily="18" charset="0"/>
                          <a:ea typeface="+mn-ea"/>
                          <a:cs typeface="Times New Roman" pitchFamily="18" charset="0"/>
                        </a:rPr>
                        <a:t>chuyển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mức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độ</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sắp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xếp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đã</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chọn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lên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mức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độ</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sắp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xếp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cao</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hơn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hoặc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thấp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hơn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trong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thứ</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tự</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sắp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xếp</a:t>
                      </a:r>
                      <a:r>
                        <a:rPr lang="en-CA" sz="2000" kern="1200" dirty="0">
                          <a:solidFill>
                            <a:schemeClr val="tx1"/>
                          </a:solidFill>
                          <a:effectLst/>
                          <a:latin typeface="Times New Roman" pitchFamily="18" charset="0"/>
                          <a:ea typeface="+mn-ea"/>
                          <a:cs typeface="Times New Roman" pitchFamily="18" charset="0"/>
                        </a:rPr>
                        <a:t>.</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335315">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Options</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Bef>
                          <a:spcPts val="20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Sắp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xếp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theo</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cột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hoặc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dòng</a:t>
                      </a:r>
                      <a:r>
                        <a:rPr lang="en-CA" sz="2000" kern="1200" dirty="0">
                          <a:solidFill>
                            <a:schemeClr val="tx1"/>
                          </a:solidFill>
                          <a:effectLst/>
                          <a:latin typeface="Times New Roman" pitchFamily="18" charset="0"/>
                          <a:ea typeface="+mn-ea"/>
                          <a:cs typeface="Times New Roman" pitchFamily="18" charset="0"/>
                        </a:rPr>
                        <a:t> hay </a:t>
                      </a:r>
                      <a:r>
                        <a:rPr lang="en-CA" sz="2000" kern="1200" dirty="0" err="1">
                          <a:solidFill>
                            <a:schemeClr val="tx1"/>
                          </a:solidFill>
                          <a:effectLst/>
                          <a:latin typeface="Times New Roman" pitchFamily="18" charset="0"/>
                          <a:ea typeface="+mn-ea"/>
                          <a:cs typeface="Times New Roman" pitchFamily="18" charset="0"/>
                        </a:rPr>
                        <a:t>sắp</a:t>
                      </a:r>
                      <a:r>
                        <a:rPr lang="en-CA" sz="2000" kern="1200" dirty="0">
                          <a:solidFill>
                            <a:schemeClr val="tx1"/>
                          </a:solidFill>
                          <a:effectLst/>
                          <a:latin typeface="Times New Roman" pitchFamily="18" charset="0"/>
                          <a:ea typeface="+mn-ea"/>
                          <a:cs typeface="Times New Roman" pitchFamily="18" charset="0"/>
                        </a:rPr>
                        <a:t> </a:t>
                      </a:r>
                      <a:r>
                        <a:rPr lang="en-CA" sz="2000" kern="1200" err="1">
                          <a:solidFill>
                            <a:schemeClr val="tx1"/>
                          </a:solidFill>
                          <a:effectLst/>
                          <a:latin typeface="Times New Roman" pitchFamily="18" charset="0"/>
                          <a:ea typeface="+mn-ea"/>
                          <a:cs typeface="Times New Roman" pitchFamily="18" charset="0"/>
                        </a:rPr>
                        <a:t>xếp</a:t>
                      </a:r>
                      <a:r>
                        <a:rPr lang="en-CA" sz="2000" kern="120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từ </a:t>
                      </a:r>
                      <a:r>
                        <a:rPr lang="en-CA" sz="2000" kern="1200" err="1">
                          <a:solidFill>
                            <a:schemeClr val="tx1"/>
                          </a:solidFill>
                          <a:effectLst/>
                          <a:latin typeface="Times New Roman" pitchFamily="18" charset="0"/>
                          <a:ea typeface="+mn-ea"/>
                          <a:cs typeface="Times New Roman" pitchFamily="18" charset="0"/>
                        </a:rPr>
                        <a:t>trái</a:t>
                      </a:r>
                      <a:r>
                        <a:rPr lang="en-CA" sz="2000" kern="120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qua </a:t>
                      </a:r>
                      <a:r>
                        <a:rPr lang="en-CA" sz="2000" kern="1200" dirty="0" err="1">
                          <a:solidFill>
                            <a:schemeClr val="tx1"/>
                          </a:solidFill>
                          <a:effectLst/>
                          <a:latin typeface="Times New Roman" pitchFamily="18" charset="0"/>
                          <a:ea typeface="+mn-ea"/>
                          <a:cs typeface="Times New Roman" pitchFamily="18" charset="0"/>
                        </a:rPr>
                        <a:t>phải</a:t>
                      </a:r>
                      <a:r>
                        <a:rPr lang="en-CA" sz="2000" kern="1200">
                          <a:solidFill>
                            <a:schemeClr val="tx1"/>
                          </a:solidFill>
                          <a:effectLst/>
                          <a:latin typeface="Times New Roman" pitchFamily="18" charset="0"/>
                          <a:ea typeface="+mn-ea"/>
                          <a:cs typeface="Times New Roman" pitchFamily="18" charset="0"/>
                        </a:rPr>
                        <a:t>, </a:t>
                      </a:r>
                      <a:endParaRPr lang="en-CA" sz="2000" kern="1200" smtClean="0">
                        <a:solidFill>
                          <a:schemeClr val="tx1"/>
                        </a:solidFill>
                        <a:effectLst/>
                        <a:latin typeface="Times New Roman" pitchFamily="18" charset="0"/>
                        <a:ea typeface="+mn-ea"/>
                        <a:cs typeface="Times New Roman" pitchFamily="18" charset="0"/>
                      </a:endParaRPr>
                    </a:p>
                    <a:p>
                      <a:pPr marL="0" algn="l">
                        <a:lnSpc>
                          <a:spcPct val="115000"/>
                        </a:lnSpc>
                        <a:spcBef>
                          <a:spcPts val="200"/>
                        </a:spcBef>
                        <a:spcAft>
                          <a:spcPts val="200"/>
                        </a:spcAft>
                        <a:tabLst>
                          <a:tab pos="228600" algn="l"/>
                        </a:tabLst>
                      </a:pPr>
                      <a:r>
                        <a:rPr lang="en-CA" sz="2000" kern="1200" smtClean="0">
                          <a:solidFill>
                            <a:schemeClr val="tx1"/>
                          </a:solidFill>
                          <a:effectLst/>
                          <a:latin typeface="Times New Roman" pitchFamily="18" charset="0"/>
                          <a:ea typeface="+mn-ea"/>
                          <a:cs typeface="Times New Roman" pitchFamily="18" charset="0"/>
                        </a:rPr>
                        <a:t>và </a:t>
                      </a:r>
                      <a:r>
                        <a:rPr lang="en-CA" sz="2000" kern="1200" dirty="0" err="1">
                          <a:solidFill>
                            <a:schemeClr val="tx1"/>
                          </a:solidFill>
                          <a:effectLst/>
                          <a:latin typeface="Times New Roman" pitchFamily="18" charset="0"/>
                          <a:ea typeface="+mn-ea"/>
                          <a:cs typeface="Times New Roman" pitchFamily="18" charset="0"/>
                        </a:rPr>
                        <a:t>lựa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chọn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tiêu</a:t>
                      </a:r>
                      <a:r>
                        <a:rPr lang="en-CA" sz="2000" kern="1200" dirty="0">
                          <a:solidFill>
                            <a:schemeClr val="tx1"/>
                          </a:solidFill>
                          <a:effectLst/>
                          <a:latin typeface="Times New Roman" pitchFamily="18" charset="0"/>
                          <a:ea typeface="+mn-ea"/>
                          <a:cs typeface="Times New Roman" pitchFamily="18" charset="0"/>
                        </a:rPr>
                        <a:t> </a:t>
                      </a:r>
                      <a:r>
                        <a:rPr lang="en-CA" sz="2000" kern="1200" err="1">
                          <a:solidFill>
                            <a:schemeClr val="tx1"/>
                          </a:solidFill>
                          <a:effectLst/>
                          <a:latin typeface="Times New Roman" pitchFamily="18" charset="0"/>
                          <a:ea typeface="+mn-ea"/>
                          <a:cs typeface="Times New Roman" pitchFamily="18" charset="0"/>
                        </a:rPr>
                        <a:t>chuẩn</a:t>
                      </a:r>
                      <a:r>
                        <a:rPr lang="en-CA" sz="2000" kern="120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sắp </a:t>
                      </a:r>
                      <a:r>
                        <a:rPr lang="en-CA" sz="2000" kern="1200" dirty="0" err="1">
                          <a:solidFill>
                            <a:schemeClr val="tx1"/>
                          </a:solidFill>
                          <a:effectLst/>
                          <a:latin typeface="Times New Roman" pitchFamily="18" charset="0"/>
                          <a:ea typeface="+mn-ea"/>
                          <a:cs typeface="Times New Roman" pitchFamily="18" charset="0"/>
                        </a:rPr>
                        <a:t>xếp</a:t>
                      </a:r>
                      <a:r>
                        <a:rPr lang="en-CA" sz="2000" kern="1200" dirty="0">
                          <a:solidFill>
                            <a:schemeClr val="tx1"/>
                          </a:solidFill>
                          <a:effectLst/>
                          <a:latin typeface="Times New Roman" pitchFamily="18" charset="0"/>
                          <a:ea typeface="+mn-ea"/>
                          <a:cs typeface="Times New Roman" pitchFamily="18" charset="0"/>
                        </a:rPr>
                        <a:t> </a:t>
                      </a:r>
                      <a:r>
                        <a:rPr lang="en-CA" sz="2000" kern="1200" err="1">
                          <a:solidFill>
                            <a:schemeClr val="tx1"/>
                          </a:solidFill>
                          <a:effectLst/>
                          <a:latin typeface="Times New Roman" pitchFamily="18" charset="0"/>
                          <a:ea typeface="+mn-ea"/>
                          <a:cs typeface="Times New Roman" pitchFamily="18" charset="0"/>
                        </a:rPr>
                        <a:t>có</a:t>
                      </a:r>
                      <a:r>
                        <a:rPr lang="en-CA" sz="2000" kern="120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phân</a:t>
                      </a:r>
                      <a:r>
                        <a:rPr lang="en-CA" sz="2000" kern="1200" baseline="0" dirty="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biệt </a:t>
                      </a:r>
                      <a:r>
                        <a:rPr lang="en-CA" sz="2000" kern="1200" dirty="0" err="1">
                          <a:solidFill>
                            <a:schemeClr val="tx1"/>
                          </a:solidFill>
                          <a:effectLst/>
                          <a:latin typeface="Times New Roman" pitchFamily="18" charset="0"/>
                          <a:ea typeface="+mn-ea"/>
                          <a:cs typeface="Times New Roman" pitchFamily="18" charset="0"/>
                        </a:rPr>
                        <a:t>chữ</a:t>
                      </a:r>
                      <a:r>
                        <a:rPr lang="en-CA" sz="2000" kern="1200" dirty="0">
                          <a:solidFill>
                            <a:schemeClr val="tx1"/>
                          </a:solidFill>
                          <a:effectLst/>
                          <a:latin typeface="Times New Roman" pitchFamily="18" charset="0"/>
                          <a:ea typeface="+mn-ea"/>
                          <a:cs typeface="Times New Roman" pitchFamily="18" charset="0"/>
                        </a:rPr>
                        <a:t> in hoa</a:t>
                      </a:r>
                      <a:r>
                        <a:rPr lang="en-CA" sz="2000" kern="120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in</a:t>
                      </a:r>
                    </a:p>
                    <a:p>
                      <a:pPr marL="0" algn="l">
                        <a:lnSpc>
                          <a:spcPct val="115000"/>
                        </a:lnSpc>
                        <a:spcBef>
                          <a:spcPts val="200"/>
                        </a:spcBef>
                        <a:spcAft>
                          <a:spcPts val="200"/>
                        </a:spcAft>
                        <a:tabLst>
                          <a:tab pos="228600" algn="l"/>
                        </a:tabLst>
                      </a:pPr>
                      <a:r>
                        <a:rPr lang="en-CA" sz="2000" kern="1200" smtClean="0">
                          <a:solidFill>
                            <a:schemeClr val="tx1"/>
                          </a:solidFill>
                          <a:effectLst/>
                          <a:latin typeface="Times New Roman" pitchFamily="18" charset="0"/>
                          <a:ea typeface="+mn-ea"/>
                          <a:cs typeface="Times New Roman" pitchFamily="18" charset="0"/>
                        </a:rPr>
                        <a:t>Thường</a:t>
                      </a:r>
                      <a:r>
                        <a:rPr lang="en-CA" sz="2000" kern="1200" baseline="0" smtClean="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hay không</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618303">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My data has headers</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2000" kern="1200" smtClean="0">
                          <a:solidFill>
                            <a:schemeClr val="tx1"/>
                          </a:solidFill>
                          <a:effectLst/>
                          <a:latin typeface="Times New Roman" pitchFamily="18" charset="0"/>
                          <a:ea typeface="+mn-ea"/>
                          <a:cs typeface="Times New Roman" pitchFamily="18" charset="0"/>
                        </a:rPr>
                        <a:t>Coi </a:t>
                      </a:r>
                      <a:r>
                        <a:rPr lang="en-CA" sz="2000" kern="1200" dirty="0" err="1">
                          <a:solidFill>
                            <a:schemeClr val="tx1"/>
                          </a:solidFill>
                          <a:effectLst/>
                          <a:latin typeface="Times New Roman" pitchFamily="18" charset="0"/>
                          <a:ea typeface="+mn-ea"/>
                          <a:cs typeface="Times New Roman" pitchFamily="18" charset="0"/>
                        </a:rPr>
                        <a:t>dòng</a:t>
                      </a:r>
                      <a:r>
                        <a:rPr lang="en-CA" sz="2000" kern="1200" dirty="0">
                          <a:solidFill>
                            <a:schemeClr val="tx1"/>
                          </a:solidFill>
                          <a:effectLst/>
                          <a:latin typeface="Times New Roman" pitchFamily="18" charset="0"/>
                          <a:ea typeface="+mn-ea"/>
                          <a:cs typeface="Times New Roman" pitchFamily="18" charset="0"/>
                        </a:rPr>
                        <a:t>/</a:t>
                      </a:r>
                      <a:r>
                        <a:rPr lang="en-CA" sz="2000" kern="1200" dirty="0" err="1">
                          <a:solidFill>
                            <a:schemeClr val="tx1"/>
                          </a:solidFill>
                          <a:effectLst/>
                          <a:latin typeface="Times New Roman" pitchFamily="18" charset="0"/>
                          <a:ea typeface="+mn-ea"/>
                          <a:cs typeface="Times New Roman" pitchFamily="18" charset="0"/>
                        </a:rPr>
                        <a:t>cột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đầu</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tiên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là</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nhãn</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537611">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Column</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Chỉ</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ra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cột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được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sử</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dụng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cho</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một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mức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độ</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sắp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xếp</a:t>
                      </a:r>
                      <a:r>
                        <a:rPr lang="en-CA" sz="2000" kern="1200" dirty="0">
                          <a:solidFill>
                            <a:schemeClr val="tx1"/>
                          </a:solidFill>
                          <a:effectLst/>
                          <a:latin typeface="Times New Roman" pitchFamily="18" charset="0"/>
                          <a:ea typeface="+mn-ea"/>
                          <a:cs typeface="Times New Roman" pitchFamily="18" charset="0"/>
                        </a:rPr>
                        <a:t>.</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pic>
        <p:nvPicPr>
          <p:cNvPr id="11265" name="Picture 148" descr="l9 pg 32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538" y="3699854"/>
            <a:ext cx="1640535" cy="116372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798" y="1973943"/>
            <a:ext cx="7139826" cy="82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084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140C1F-C2E8-42E5-A044-445DBAA63FAE}" type="datetime1">
              <a:rPr lang="en-US" smtClean="0"/>
              <a:t>9/4/2018</a:t>
            </a:fld>
            <a:endParaRPr lang="en-US"/>
          </a:p>
        </p:txBody>
      </p:sp>
      <p:sp>
        <p:nvSpPr>
          <p:cNvPr id="4" name="Footer Placeholder 3"/>
          <p:cNvSpPr>
            <a:spLocks noGrp="1"/>
          </p:cNvSpPr>
          <p:nvPr>
            <p:ph type="ftr" sz="quarter" idx="11"/>
          </p:nvPr>
        </p:nvSpPr>
        <p:spPr/>
        <p:txBody>
          <a:bodyPr/>
          <a:lstStyle/>
          <a:p>
            <a:r>
              <a:rPr lang="en-US" smtClean="0"/>
              <a:t>IC3 – Key Applications</a:t>
            </a:r>
            <a:endParaRPr lang="en-US"/>
          </a:p>
        </p:txBody>
      </p:sp>
      <p:sp>
        <p:nvSpPr>
          <p:cNvPr id="5" name="Slide Number Placeholder 4"/>
          <p:cNvSpPr>
            <a:spLocks noGrp="1"/>
          </p:cNvSpPr>
          <p:nvPr>
            <p:ph type="sldNum" sz="quarter" idx="12"/>
          </p:nvPr>
        </p:nvSpPr>
        <p:spPr/>
        <p:txBody>
          <a:bodyPr/>
          <a:lstStyle/>
          <a:p>
            <a:fld id="{A06859FE-66E9-4C28-8968-9D70F0C324BC}" type="slidenum">
              <a:rPr lang="en-US" smtClean="0"/>
              <a:pPr/>
              <a:t>52</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smtClean="0"/>
              <a:t>Sắp xếp hoặc lọc dữ liệu</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015134164"/>
              </p:ext>
            </p:extLst>
          </p:nvPr>
        </p:nvGraphicFramePr>
        <p:xfrm>
          <a:off x="682171" y="1732417"/>
          <a:ext cx="10885714" cy="4075590"/>
        </p:xfrm>
        <a:graphic>
          <a:graphicData uri="http://schemas.openxmlformats.org/drawingml/2006/table">
            <a:tbl>
              <a:tblPr firstRow="1" firstCol="1" bandRow="1"/>
              <a:tblGrid>
                <a:gridCol w="2526702">
                  <a:extLst>
                    <a:ext uri="{9D8B030D-6E8A-4147-A177-3AD203B41FA5}">
                      <a16:colId xmlns="" xmlns:a16="http://schemas.microsoft.com/office/drawing/2014/main" val="20000"/>
                    </a:ext>
                  </a:extLst>
                </a:gridCol>
                <a:gridCol w="8359012">
                  <a:extLst>
                    <a:ext uri="{9D8B030D-6E8A-4147-A177-3AD203B41FA5}">
                      <a16:colId xmlns="" xmlns:a16="http://schemas.microsoft.com/office/drawing/2014/main" val="20001"/>
                    </a:ext>
                  </a:extLst>
                </a:gridCol>
              </a:tblGrid>
              <a:tr h="1128167">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Sort On</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Lựa chọn ô dữ liệu để sắp xếp, bao gồm Values (giá trị), Cell Color (màu của ô), Font Color (màu chữ), hoặc Cell Icon  (biểu tượng của ô).</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234032">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Order</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Lựa chọn khi nào bạn muốn dữ liệu được sắp xếp theo thứ tự tăng dần (A đến Z, nhỏ nhất tới lớn nhất) hoặc theo chiều giảm dần (Z đến A, lớn nhất đến nhỏ nhất).</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811576">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Sort by</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dirty="0" err="1">
                          <a:effectLst/>
                          <a:latin typeface="Times New Roman" pitchFamily="18" charset="0"/>
                          <a:ea typeface="Times New Roman" panose="02020603050405020304" pitchFamily="18" charset="0"/>
                          <a:cs typeface="Times New Roman" pitchFamily="18" charset="0"/>
                        </a:rPr>
                        <a:t>Lựa</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chọn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cột</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đầu</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tiên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mà</a:t>
                      </a:r>
                      <a:r>
                        <a:rPr lang="en-US" sz="2000" dirty="0">
                          <a:effectLst/>
                          <a:latin typeface="Times New Roman" pitchFamily="18" charset="0"/>
                          <a:ea typeface="Times New Roman" panose="02020603050405020304" pitchFamily="18" charset="0"/>
                          <a:cs typeface="Times New Roman" pitchFamily="18" charset="0"/>
                        </a:rPr>
                        <a:t> Excel </a:t>
                      </a:r>
                      <a:r>
                        <a:rPr lang="en-US" sz="2000" dirty="0" err="1">
                          <a:effectLst/>
                          <a:latin typeface="Times New Roman" pitchFamily="18" charset="0"/>
                          <a:ea typeface="Times New Roman" panose="02020603050405020304" pitchFamily="18" charset="0"/>
                          <a:cs typeface="Times New Roman" pitchFamily="18" charset="0"/>
                        </a:rPr>
                        <a:t>sẽ</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sử</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dụng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để</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sắp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xếp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cơ</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sở</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dữ</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liệu</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mức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độ</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sắp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xếp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chính</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901815">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Then by</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dirty="0" err="1">
                          <a:effectLst/>
                          <a:latin typeface="Times New Roman" pitchFamily="18" charset="0"/>
                          <a:ea typeface="Times New Roman" panose="02020603050405020304" pitchFamily="18" charset="0"/>
                          <a:cs typeface="Times New Roman" pitchFamily="18" charset="0"/>
                        </a:rPr>
                        <a:t>Lựa</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chọn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các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cột</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tiếp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theo</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được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sắp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xếp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Khi</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nhiều</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dòng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trong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khóa</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sắp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xếp</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chính</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có</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giá</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trị</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giống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nhau</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482189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Sắp xếp hoặc lọc dữ liệu</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Lọc thông tin</a:t>
            </a:r>
            <a:endParaRPr lang="en-US" smtClean="0"/>
          </a:p>
          <a:p>
            <a:pPr lvl="1"/>
            <a:r>
              <a:rPr lang="en-CA"/>
              <a:t>Ẩ</a:t>
            </a:r>
            <a:r>
              <a:rPr lang="en-CA" smtClean="0"/>
              <a:t>n đi những bản ghi không quan tâm.</a:t>
            </a:r>
            <a:endParaRPr lang="en-US" smtClean="0"/>
          </a:p>
          <a:p>
            <a:pPr lvl="1"/>
            <a:r>
              <a:rPr lang="en-CA" smtClean="0"/>
              <a:t>Không làm thay đổi nội dung hoặc thứ tự của thông tin</a:t>
            </a:r>
            <a:endParaRPr lang="en-US" smtClean="0"/>
          </a:p>
          <a:p>
            <a:pPr lvl="1"/>
            <a:r>
              <a:rPr lang="en-CA" smtClean="0"/>
              <a:t>Biểu tượng </a:t>
            </a:r>
            <a:r>
              <a:rPr lang="en-CA" b="1" smtClean="0"/>
              <a:t>AutoFilter</a:t>
            </a:r>
            <a:r>
              <a:rPr lang="en-CA" smtClean="0"/>
              <a:t> ở phía bên phải của tên cột hoặc trường</a:t>
            </a:r>
            <a:endParaRPr lang="en-US" smtClean="0"/>
          </a:p>
          <a:p>
            <a:pPr lvl="1"/>
            <a:r>
              <a:rPr lang="en-CA"/>
              <a:t>D</a:t>
            </a:r>
            <a:r>
              <a:rPr lang="en-CA" smtClean="0"/>
              <a:t>ữ liệu khác ở trong các cột có thêm các tiêu chuẩn lựa chọn khác</a:t>
            </a:r>
            <a:endParaRPr lang="en-US" smtClean="0"/>
          </a:p>
          <a:p>
            <a:endParaRPr lang="en-US" dirty="0"/>
          </a:p>
        </p:txBody>
      </p:sp>
      <p:sp>
        <p:nvSpPr>
          <p:cNvPr id="4" name="Date Placeholder 3"/>
          <p:cNvSpPr>
            <a:spLocks noGrp="1"/>
          </p:cNvSpPr>
          <p:nvPr>
            <p:ph type="dt" sz="half" idx="14"/>
          </p:nvPr>
        </p:nvSpPr>
        <p:spPr/>
        <p:txBody>
          <a:bodyPr/>
          <a:lstStyle/>
          <a:p>
            <a:fld id="{F4C2A973-D7D5-478C-8A4F-48FEA837916B}"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53</a:t>
            </a:fld>
            <a:endParaRPr lang="en-US"/>
          </a:p>
        </p:txBody>
      </p:sp>
    </p:spTree>
    <p:extLst>
      <p:ext uri="{BB962C8B-B14F-4D97-AF65-F5344CB8AC3E}">
        <p14:creationId xmlns:p14="http://schemas.microsoft.com/office/powerpoint/2010/main" val="40927702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Sắp xếp hoặc lọc dữ liệu</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Lọc thông tin</a:t>
            </a:r>
            <a:endParaRPr lang="en-US"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56293109"/>
              </p:ext>
            </p:extLst>
          </p:nvPr>
        </p:nvGraphicFramePr>
        <p:xfrm>
          <a:off x="1400198" y="2366432"/>
          <a:ext cx="9881732" cy="2345382"/>
        </p:xfrm>
        <a:graphic>
          <a:graphicData uri="http://schemas.openxmlformats.org/drawingml/2006/table">
            <a:tbl>
              <a:tblPr firstRow="1" firstCol="1" bandRow="1"/>
              <a:tblGrid>
                <a:gridCol w="1716091">
                  <a:extLst>
                    <a:ext uri="{9D8B030D-6E8A-4147-A177-3AD203B41FA5}">
                      <a16:colId xmlns="" xmlns:a16="http://schemas.microsoft.com/office/drawing/2014/main" val="20000"/>
                    </a:ext>
                  </a:extLst>
                </a:gridCol>
                <a:gridCol w="8165641">
                  <a:extLst>
                    <a:ext uri="{9D8B030D-6E8A-4147-A177-3AD203B41FA5}">
                      <a16:colId xmlns="" xmlns:a16="http://schemas.microsoft.com/office/drawing/2014/main" val="20001"/>
                    </a:ext>
                  </a:extLst>
                </a:gridCol>
              </a:tblGrid>
              <a:tr h="667054">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Numbers</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Bao gồm 10 giá trị trên cùng, trên/dưới giá trị trung bình. </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291958">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Dates</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Bao gồm các giá trị ngày hôm nay, ngày mai, ngày hôm qua, tuần này/tuần tới/tuần trước, tháng này/tháng tới/tháng trước, quý này/quý tới/quý trước, năm này/năm tới/năm trước, năm-tháng-ngày.</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86370">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Text</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dirty="0">
                          <a:effectLst/>
                          <a:latin typeface="Times New Roman" pitchFamily="18" charset="0"/>
                          <a:ea typeface="Times New Roman" panose="02020603050405020304" pitchFamily="18" charset="0"/>
                          <a:cs typeface="Times New Roman" pitchFamily="18" charset="0"/>
                        </a:rPr>
                        <a:t>Bao </a:t>
                      </a:r>
                      <a:r>
                        <a:rPr lang="en-US" sz="2000" dirty="0" err="1">
                          <a:effectLst/>
                          <a:latin typeface="Times New Roman" pitchFamily="18" charset="0"/>
                          <a:ea typeface="Times New Roman" panose="02020603050405020304" pitchFamily="18" charset="0"/>
                          <a:cs typeface="Times New Roman" pitchFamily="18" charset="0"/>
                        </a:rPr>
                        <a:t>gồm</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các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giá</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trị</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bắt</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đầu</a:t>
                      </a:r>
                      <a:r>
                        <a:rPr lang="en-US" sz="2000" dirty="0">
                          <a:effectLst/>
                          <a:latin typeface="Times New Roman" pitchFamily="18" charset="0"/>
                          <a:ea typeface="Times New Roman" panose="02020603050405020304" pitchFamily="18" charset="0"/>
                          <a:cs typeface="Times New Roman" pitchFamily="18" charset="0"/>
                        </a:rPr>
                        <a:t>/</a:t>
                      </a:r>
                      <a:r>
                        <a:rPr lang="en-US" sz="2000" dirty="0" err="1">
                          <a:effectLst/>
                          <a:latin typeface="Times New Roman" pitchFamily="18" charset="0"/>
                          <a:ea typeface="Times New Roman" panose="02020603050405020304" pitchFamily="18" charset="0"/>
                          <a:cs typeface="Times New Roman" pitchFamily="18" charset="0"/>
                        </a:rPr>
                        <a:t>kết</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thúc</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với</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chứa</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không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chứa</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4" name="Date Placeholder 3"/>
          <p:cNvSpPr>
            <a:spLocks noGrp="1"/>
          </p:cNvSpPr>
          <p:nvPr>
            <p:ph type="dt" sz="half" idx="14"/>
          </p:nvPr>
        </p:nvSpPr>
        <p:spPr/>
        <p:txBody>
          <a:bodyPr/>
          <a:lstStyle/>
          <a:p>
            <a:fld id="{180675F9-8818-4BA3-944D-20EE980DB46C}"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54</a:t>
            </a:fld>
            <a:endParaRPr lang="en-US"/>
          </a:p>
        </p:txBody>
      </p:sp>
    </p:spTree>
    <p:extLst>
      <p:ext uri="{BB962C8B-B14F-4D97-AF65-F5344CB8AC3E}">
        <p14:creationId xmlns:p14="http://schemas.microsoft.com/office/powerpoint/2010/main" val="269636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Sắp xếp hoặc lọc dữ liệu</a:t>
            </a:r>
            <a:endParaRPr lang="en-US" dirty="0"/>
          </a:p>
        </p:txBody>
      </p:sp>
      <p:sp>
        <p:nvSpPr>
          <p:cNvPr id="3" name="Content Placeholder 2"/>
          <p:cNvSpPr>
            <a:spLocks noGrp="1"/>
          </p:cNvSpPr>
          <p:nvPr>
            <p:ph idx="13"/>
          </p:nvPr>
        </p:nvSpPr>
        <p:spPr>
          <a:xfrm>
            <a:off x="609600" y="1535113"/>
            <a:ext cx="10971213" cy="4679950"/>
          </a:xfrm>
        </p:spPr>
        <p:txBody>
          <a:bodyPr/>
          <a:lstStyle/>
          <a:p>
            <a:pPr marL="548855" lvl="1" indent="-548855">
              <a:buFont typeface="Wingdings" panose="05000000000000000000" pitchFamily="2" charset="2"/>
              <a:buChar char="Ø"/>
            </a:pPr>
            <a:r>
              <a:rPr lang="en-CA" sz="2800"/>
              <a:t>Lọc thông tin</a:t>
            </a:r>
            <a:endParaRPr lang="en-US" sz="2800"/>
          </a:p>
          <a:p>
            <a:pPr lvl="1"/>
            <a:r>
              <a:rPr lang="en-CA" smtClean="0"/>
              <a:t>Để </a:t>
            </a:r>
            <a:r>
              <a:rPr lang="en-CA" smtClean="0"/>
              <a:t>kích hoạt lệnh </a:t>
            </a:r>
            <a:r>
              <a:rPr lang="en-CA" b="1" smtClean="0"/>
              <a:t>Filter</a:t>
            </a:r>
            <a:r>
              <a:rPr lang="en-CA" smtClean="0"/>
              <a:t>, trên thẻ </a:t>
            </a:r>
            <a:r>
              <a:rPr lang="en-CA" b="1" smtClean="0"/>
              <a:t>Data </a:t>
            </a:r>
            <a:endParaRPr lang="en-US" b="1" smtClean="0"/>
          </a:p>
          <a:p>
            <a:pPr lvl="1"/>
            <a:endParaRPr lang="en-US" smtClean="0"/>
          </a:p>
          <a:p>
            <a:pPr lvl="1">
              <a:spcBef>
                <a:spcPts val="0"/>
              </a:spcBef>
              <a:spcAft>
                <a:spcPts val="0"/>
              </a:spcAft>
            </a:pPr>
            <a:endParaRPr lang="en-US" smtClean="0"/>
          </a:p>
          <a:p>
            <a:pPr lvl="2"/>
            <a:r>
              <a:rPr lang="en-CA" smtClean="0"/>
              <a:t>Sử dụng các mũi tên này để lọc thông tin và chỉ hiển thị dữ liệu </a:t>
            </a:r>
            <a:endParaRPr lang="en-US" smtClean="0"/>
          </a:p>
          <a:p>
            <a:pPr lvl="1"/>
            <a:r>
              <a:rPr lang="en-CA" smtClean="0"/>
              <a:t>Để xóa bộ lọc</a:t>
            </a:r>
            <a:r>
              <a:rPr lang="en-US" smtClean="0"/>
              <a:t>:</a:t>
            </a:r>
          </a:p>
          <a:p>
            <a:pPr lvl="2"/>
            <a:r>
              <a:rPr lang="vi-VN" smtClean="0"/>
              <a:t>Trên thẻ Data, trong nhóm </a:t>
            </a:r>
            <a:r>
              <a:rPr lang="vi-VN" b="1" smtClean="0"/>
              <a:t>Sort &amp; Filter</a:t>
            </a:r>
            <a:r>
              <a:rPr lang="vi-VN" smtClean="0"/>
              <a:t>, nhấp chuột vào </a:t>
            </a:r>
            <a:r>
              <a:rPr lang="vi-VN" b="1" smtClean="0"/>
              <a:t>Clear</a:t>
            </a:r>
            <a:r>
              <a:rPr lang="en-US" smtClean="0"/>
              <a:t>; </a:t>
            </a:r>
            <a:r>
              <a:rPr lang="vi-VN" smtClean="0"/>
              <a:t>hoặc</a:t>
            </a:r>
          </a:p>
        </p:txBody>
      </p:sp>
      <p:sp>
        <p:nvSpPr>
          <p:cNvPr id="5" name="Slide Number Placeholder 4"/>
          <p:cNvSpPr>
            <a:spLocks noGrp="1"/>
          </p:cNvSpPr>
          <p:nvPr>
            <p:ph type="sldNum" sz="quarter" idx="16"/>
          </p:nvPr>
        </p:nvSpPr>
        <p:spPr>
          <a:xfrm>
            <a:off x="8736013" y="6507163"/>
            <a:ext cx="2844800" cy="376237"/>
          </a:xfrm>
        </p:spPr>
        <p:txBody>
          <a:bodyPr/>
          <a:lstStyle/>
          <a:p>
            <a:fld id="{45FB6C65-6715-49C2-A781-2C0369051A11}" type="slidenum">
              <a:rPr lang="en-US" smtClean="0"/>
              <a:pPr/>
              <a:t>55</a:t>
            </a:fld>
            <a:endParaRPr lang="en-US" dirty="0"/>
          </a:p>
        </p:txBody>
      </p:sp>
      <p:pic>
        <p:nvPicPr>
          <p:cNvPr id="10" name="Picture 9" descr="C:\Users\swong\Documents\Manuals\IC3 GS4\7314 IC3 GS4\Screens\L9\l9-080.png"/>
          <p:cNvPicPr/>
          <p:nvPr/>
        </p:nvPicPr>
        <p:blipFill>
          <a:blip r:embed="rId3">
            <a:extLst>
              <a:ext uri="{28A0092B-C50C-407E-A947-70E740481C1C}">
                <a14:useLocalDpi xmlns:a14="http://schemas.microsoft.com/office/drawing/2010/main" val="0"/>
              </a:ext>
            </a:extLst>
          </a:blip>
          <a:srcRect/>
          <a:stretch>
            <a:fillRect/>
          </a:stretch>
        </p:blipFill>
        <p:spPr bwMode="auto">
          <a:xfrm>
            <a:off x="3432604" y="3011380"/>
            <a:ext cx="4595383" cy="857012"/>
          </a:xfrm>
          <a:prstGeom prst="rect">
            <a:avLst/>
          </a:prstGeom>
          <a:noFill/>
          <a:ln>
            <a:noFill/>
          </a:ln>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885" y="1895702"/>
            <a:ext cx="19335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866" y="4450836"/>
            <a:ext cx="1955019" cy="8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9F1F5F88-7D24-438C-A295-C97495105358}" type="datetime1">
              <a:rPr lang="en-US" smtClean="0"/>
              <a:t>9/4/2018</a:t>
            </a:fld>
            <a:endParaRPr lang="en-US"/>
          </a:p>
        </p:txBody>
      </p:sp>
      <p:sp>
        <p:nvSpPr>
          <p:cNvPr id="6" name="Footer Placeholder 5"/>
          <p:cNvSpPr>
            <a:spLocks noGrp="1"/>
          </p:cNvSpPr>
          <p:nvPr>
            <p:ph type="ftr" sz="quarter" idx="15"/>
          </p:nvPr>
        </p:nvSpPr>
        <p:spPr/>
        <p:txBody>
          <a:bodyPr/>
          <a:lstStyle/>
          <a:p>
            <a:r>
              <a:rPr lang="en-US" smtClean="0"/>
              <a:t>IC3 – Key Applications</a:t>
            </a:r>
            <a:endParaRPr lang="en-US"/>
          </a:p>
        </p:txBody>
      </p:sp>
    </p:spTree>
    <p:extLst>
      <p:ext uri="{BB962C8B-B14F-4D97-AF65-F5344CB8AC3E}">
        <p14:creationId xmlns:p14="http://schemas.microsoft.com/office/powerpoint/2010/main" val="31973081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mtClean="0"/>
              <a:t>Làm việc với biểu đồ</a:t>
            </a:r>
            <a:endParaRPr lang="en-US" dirty="0"/>
          </a:p>
        </p:txBody>
      </p:sp>
      <p:sp>
        <p:nvSpPr>
          <p:cNvPr id="3" name="Content Placeholder 2"/>
          <p:cNvSpPr>
            <a:spLocks noGrp="1"/>
          </p:cNvSpPr>
          <p:nvPr>
            <p:ph idx="13"/>
          </p:nvPr>
        </p:nvSpPr>
        <p:spPr>
          <a:xfrm>
            <a:off x="609600" y="1535113"/>
            <a:ext cx="10971213" cy="4679950"/>
          </a:xfrm>
        </p:spPr>
        <p:txBody>
          <a:bodyPr/>
          <a:lstStyle/>
          <a:p>
            <a:pPr algn="l"/>
            <a:r>
              <a:rPr lang="en-CA" smtClean="0"/>
              <a:t>Chọn các dải ô của biểu đồ</a:t>
            </a:r>
          </a:p>
          <a:p>
            <a:pPr algn="l"/>
            <a:r>
              <a:rPr lang="en-CA"/>
              <a:t>T</a:t>
            </a:r>
            <a:r>
              <a:rPr lang="en-CA" smtClean="0"/>
              <a:t>rên thẻ </a:t>
            </a:r>
            <a:r>
              <a:rPr lang="en-CA" b="1" smtClean="0"/>
              <a:t>Insert</a:t>
            </a:r>
            <a:r>
              <a:rPr lang="en-CA" smtClean="0"/>
              <a:t>, trong nhóm </a:t>
            </a:r>
            <a:r>
              <a:rPr lang="en-CA" b="1" smtClean="0"/>
              <a:t>Charts</a:t>
            </a:r>
          </a:p>
          <a:p>
            <a:pPr lvl="1"/>
            <a:r>
              <a:rPr lang="en-CA" smtClean="0"/>
              <a:t>Nhúng biểu đồ trên cùng trang tính chứa dữ liệu, hoặc có thể đặt các biểu đồ vào các trang tính riêng rẽ</a:t>
            </a:r>
            <a:endParaRPr lang="en-US" smtClean="0"/>
          </a:p>
          <a:p>
            <a:pPr lvl="1"/>
            <a:r>
              <a:rPr lang="en-CA" smtClean="0"/>
              <a:t>Mỗi tập dữ liệu trong biểu đồ là một chuỗi dữ liệu</a:t>
            </a:r>
            <a:endParaRPr lang="en-US" smtClean="0"/>
          </a:p>
        </p:txBody>
      </p:sp>
      <p:pic>
        <p:nvPicPr>
          <p:cNvPr id="6" name="Picture 5" descr="C:\Users\swong\Documents\Manuals\IC3 GS4\7314 IC3 GS4\Screens\L9\l9-092.png"/>
          <p:cNvPicPr/>
          <p:nvPr/>
        </p:nvPicPr>
        <p:blipFill>
          <a:blip r:embed="rId3">
            <a:extLst>
              <a:ext uri="{28A0092B-C50C-407E-A947-70E740481C1C}">
                <a14:useLocalDpi xmlns:a14="http://schemas.microsoft.com/office/drawing/2010/main" val="0"/>
              </a:ext>
            </a:extLst>
          </a:blip>
          <a:srcRect/>
          <a:stretch>
            <a:fillRect/>
          </a:stretch>
        </p:blipFill>
        <p:spPr bwMode="auto">
          <a:xfrm>
            <a:off x="6815054" y="1701055"/>
            <a:ext cx="4268063" cy="918184"/>
          </a:xfrm>
          <a:prstGeom prst="rect">
            <a:avLst/>
          </a:prstGeom>
          <a:noFill/>
          <a:ln>
            <a:noFill/>
          </a:ln>
        </p:spPr>
      </p:pic>
      <p:sp>
        <p:nvSpPr>
          <p:cNvPr id="4" name="Date Placeholder 3"/>
          <p:cNvSpPr>
            <a:spLocks noGrp="1"/>
          </p:cNvSpPr>
          <p:nvPr>
            <p:ph type="dt" sz="half" idx="14"/>
          </p:nvPr>
        </p:nvSpPr>
        <p:spPr/>
        <p:txBody>
          <a:bodyPr/>
          <a:lstStyle/>
          <a:p>
            <a:fld id="{A07B9300-8E70-4BA3-9AFB-3CF8C8606CE4}"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56</a:t>
            </a:fld>
            <a:endParaRPr lang="en-US"/>
          </a:p>
        </p:txBody>
      </p:sp>
    </p:spTree>
    <p:extLst>
      <p:ext uri="{BB962C8B-B14F-4D97-AF65-F5344CB8AC3E}">
        <p14:creationId xmlns:p14="http://schemas.microsoft.com/office/powerpoint/2010/main" val="4185146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mtClean="0"/>
              <a:t>Làm việc với biểu đồ</a:t>
            </a:r>
            <a:endParaRPr lang="en-US" dirty="0"/>
          </a:p>
        </p:txBody>
      </p:sp>
      <p:sp>
        <p:nvSpPr>
          <p:cNvPr id="3" name="Content Placeholder 2"/>
          <p:cNvSpPr>
            <a:spLocks noGrp="1"/>
          </p:cNvSpPr>
          <p:nvPr>
            <p:ph idx="13"/>
          </p:nvPr>
        </p:nvSpPr>
        <p:spPr>
          <a:xfrm>
            <a:off x="609600" y="1535113"/>
            <a:ext cx="10971213" cy="4679950"/>
          </a:xfrm>
        </p:spPr>
        <p:txBody>
          <a:bodyPr/>
          <a:lstStyle/>
          <a:p>
            <a:r>
              <a:rPr lang="en-US" smtClean="0"/>
              <a:t>Để hiệu chỉnh biểu đồ, lựa chọn đối tượng trong biểu đồ và sau đó sử dụng các lệnh trong dải ribbon </a:t>
            </a:r>
            <a:r>
              <a:rPr lang="en-US" b="1" smtClean="0"/>
              <a:t>Chart Tools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195" y="2149249"/>
            <a:ext cx="2983032" cy="75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23104" y="4414907"/>
            <a:ext cx="1542410" cy="338554"/>
          </a:xfrm>
          <a:prstGeom prst="rect">
            <a:avLst/>
          </a:prstGeom>
        </p:spPr>
        <p:txBody>
          <a:bodyPr wrap="none">
            <a:spAutoFit/>
          </a:bodyPr>
          <a:lstStyle/>
          <a:p>
            <a:r>
              <a:rPr lang="en-CA" sz="1600" b="1">
                <a:latin typeface="Times New Roman" pitchFamily="18" charset="0"/>
                <a:cs typeface="Times New Roman" pitchFamily="18" charset="0"/>
              </a:rPr>
              <a:t>trục X (X-Axis)</a:t>
            </a:r>
            <a:endParaRPr lang="vi-VN" sz="1600" b="1">
              <a:latin typeface="Times New Roman" pitchFamily="18" charset="0"/>
              <a:cs typeface="Times New Roman" pitchFamily="18" charset="0"/>
            </a:endParaRPr>
          </a:p>
        </p:txBody>
      </p:sp>
      <p:sp>
        <p:nvSpPr>
          <p:cNvPr id="12" name="Rectangle 11"/>
          <p:cNvSpPr/>
          <p:nvPr/>
        </p:nvSpPr>
        <p:spPr>
          <a:xfrm>
            <a:off x="2345511" y="2695330"/>
            <a:ext cx="1512017" cy="338554"/>
          </a:xfrm>
          <a:prstGeom prst="rect">
            <a:avLst/>
          </a:prstGeom>
        </p:spPr>
        <p:txBody>
          <a:bodyPr wrap="none">
            <a:spAutoFit/>
          </a:bodyPr>
          <a:lstStyle/>
          <a:p>
            <a:pPr marL="547688" lvl="1" indent="-547688"/>
            <a:r>
              <a:rPr lang="en-CA" sz="1600" b="1">
                <a:latin typeface="Times New Roman" pitchFamily="18" charset="0"/>
                <a:cs typeface="Times New Roman" pitchFamily="18" charset="0"/>
              </a:rPr>
              <a:t>trục Y (Y-Axis)</a:t>
            </a:r>
            <a:endParaRPr lang="en-US" sz="1600" b="1">
              <a:latin typeface="Times New Roman" pitchFamily="18" charset="0"/>
              <a:cs typeface="Times New Roman" pitchFamily="18"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275" y="3113314"/>
            <a:ext cx="4705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7536195" y="4581784"/>
            <a:ext cx="4869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831771" y="2902857"/>
            <a:ext cx="0" cy="4209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6443974" y="5529719"/>
            <a:ext cx="4541628" cy="338554"/>
          </a:xfrm>
          <a:prstGeom prst="rect">
            <a:avLst/>
          </a:prstGeom>
        </p:spPr>
        <p:txBody>
          <a:bodyPr wrap="none">
            <a:spAutoFit/>
          </a:bodyPr>
          <a:lstStyle/>
          <a:p>
            <a:r>
              <a:rPr lang="en-CA" sz="1600" b="1">
                <a:latin typeface="Times New Roman" pitchFamily="18" charset="0"/>
                <a:cs typeface="Times New Roman" pitchFamily="18" charset="0"/>
              </a:rPr>
              <a:t>Legend để giải thích ý nghĩa của các chuỗi dữ liệu</a:t>
            </a:r>
            <a:endParaRPr lang="vi-VN" sz="1600" b="1">
              <a:latin typeface="Times New Roman" pitchFamily="18" charset="0"/>
              <a:cs typeface="Times New Roman" pitchFamily="18" charset="0"/>
            </a:endParaRPr>
          </a:p>
        </p:txBody>
      </p:sp>
      <p:cxnSp>
        <p:nvCxnSpPr>
          <p:cNvPr id="13" name="Straight Arrow Connector 12"/>
          <p:cNvCxnSpPr/>
          <p:nvPr/>
        </p:nvCxnSpPr>
        <p:spPr>
          <a:xfrm flipH="1">
            <a:off x="5863761" y="5752161"/>
            <a:ext cx="58021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7932049" y="3154494"/>
            <a:ext cx="1205779" cy="338554"/>
          </a:xfrm>
          <a:prstGeom prst="rect">
            <a:avLst/>
          </a:prstGeom>
        </p:spPr>
        <p:txBody>
          <a:bodyPr wrap="none">
            <a:spAutoFit/>
          </a:bodyPr>
          <a:lstStyle/>
          <a:p>
            <a:r>
              <a:rPr lang="en-CA" sz="1600" b="1" smtClean="0">
                <a:latin typeface="Times New Roman" pitchFamily="18" charset="0"/>
                <a:cs typeface="Times New Roman" pitchFamily="18" charset="0"/>
              </a:rPr>
              <a:t>Nhãn -label</a:t>
            </a:r>
            <a:endParaRPr lang="vi-VN" sz="1600" b="1">
              <a:latin typeface="Times New Roman" pitchFamily="18" charset="0"/>
              <a:cs typeface="Times New Roman" pitchFamily="18" charset="0"/>
            </a:endParaRPr>
          </a:p>
        </p:txBody>
      </p:sp>
      <p:cxnSp>
        <p:nvCxnSpPr>
          <p:cNvPr id="20" name="Straight Arrow Connector 19"/>
          <p:cNvCxnSpPr/>
          <p:nvPr/>
        </p:nvCxnSpPr>
        <p:spPr>
          <a:xfrm flipH="1">
            <a:off x="7445140" y="3321371"/>
            <a:ext cx="4869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Date Placeholder 4"/>
          <p:cNvSpPr>
            <a:spLocks noGrp="1"/>
          </p:cNvSpPr>
          <p:nvPr>
            <p:ph type="dt" sz="half" idx="14"/>
          </p:nvPr>
        </p:nvSpPr>
        <p:spPr/>
        <p:txBody>
          <a:bodyPr/>
          <a:lstStyle/>
          <a:p>
            <a:fld id="{022AB7CD-DBDD-47B5-BD33-357A24936A6C}" type="datetime1">
              <a:rPr lang="en-US" smtClean="0"/>
              <a:t>9/4/2018</a:t>
            </a:fld>
            <a:endParaRPr lang="en-US"/>
          </a:p>
        </p:txBody>
      </p:sp>
      <p:sp>
        <p:nvSpPr>
          <p:cNvPr id="6" name="Footer Placeholder 5"/>
          <p:cNvSpPr>
            <a:spLocks noGrp="1"/>
          </p:cNvSpPr>
          <p:nvPr>
            <p:ph type="ftr" sz="quarter" idx="15"/>
          </p:nvPr>
        </p:nvSpPr>
        <p:spPr/>
        <p:txBody>
          <a:bodyPr/>
          <a:lstStyle/>
          <a:p>
            <a:r>
              <a:rPr lang="en-US" smtClean="0"/>
              <a:t>IC3 – Key Applications</a:t>
            </a:r>
            <a:endParaRPr lang="en-US"/>
          </a:p>
        </p:txBody>
      </p:sp>
      <p:sp>
        <p:nvSpPr>
          <p:cNvPr id="8" name="Slide Number Placeholder 7"/>
          <p:cNvSpPr>
            <a:spLocks noGrp="1"/>
          </p:cNvSpPr>
          <p:nvPr>
            <p:ph type="sldNum" sz="quarter" idx="16"/>
          </p:nvPr>
        </p:nvSpPr>
        <p:spPr/>
        <p:txBody>
          <a:bodyPr/>
          <a:lstStyle/>
          <a:p>
            <a:fld id="{A06859FE-66E9-4C28-8968-9D70F0C324BC}" type="slidenum">
              <a:rPr lang="en-US" smtClean="0"/>
              <a:pPr/>
              <a:t>57</a:t>
            </a:fld>
            <a:endParaRPr lang="en-US"/>
          </a:p>
        </p:txBody>
      </p:sp>
    </p:spTree>
    <p:extLst>
      <p:ext uri="{BB962C8B-B14F-4D97-AF65-F5344CB8AC3E}">
        <p14:creationId xmlns:p14="http://schemas.microsoft.com/office/powerpoint/2010/main" val="4009087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mtClean="0"/>
              <a:t>Làm việc với biểu đồ</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a:t>P</a:t>
            </a:r>
            <a:r>
              <a:rPr lang="en-CA" smtClean="0"/>
              <a:t>hản ánh chính xác bất kỳ mô hình dữ liệu hoặc xu hướng phát triển của dữ liệu</a:t>
            </a:r>
            <a:endParaRPr lang="en-US" smtClean="0"/>
          </a:p>
          <a:p>
            <a:r>
              <a:rPr lang="en-CA"/>
              <a:t>B</a:t>
            </a:r>
            <a:r>
              <a:rPr lang="en-CA" smtClean="0"/>
              <a:t>iểu đồ được tạo ra dựa trên các ô chọn trước khi kích hoạt tính năng biểu đồ</a:t>
            </a:r>
            <a:endParaRPr lang="en-US" smtClean="0"/>
          </a:p>
          <a:p>
            <a:pPr lvl="1"/>
            <a:r>
              <a:rPr lang="en-CA" smtClean="0"/>
              <a:t>Nếu dữ liệu trong biểu đồ không phù hợp với việc phân tích dữ liệu, kiểm tra các chuỗi dữ liệu được sử dụng trong biểu đồ</a:t>
            </a:r>
            <a:endParaRPr lang="en-US" smtClean="0"/>
          </a:p>
          <a:p>
            <a:pPr lvl="1"/>
            <a:r>
              <a:rPr lang="en-CA" smtClean="0"/>
              <a:t>Thay đổi kiểu biểu đồ để minh họa cho tốt hơn cho dữ liệu</a:t>
            </a:r>
            <a:endParaRPr lang="en-US" smtClean="0"/>
          </a:p>
          <a:p>
            <a:endParaRPr lang="en-US" dirty="0"/>
          </a:p>
        </p:txBody>
      </p:sp>
      <p:sp>
        <p:nvSpPr>
          <p:cNvPr id="4" name="Date Placeholder 3"/>
          <p:cNvSpPr>
            <a:spLocks noGrp="1"/>
          </p:cNvSpPr>
          <p:nvPr>
            <p:ph type="dt" sz="half" idx="14"/>
          </p:nvPr>
        </p:nvSpPr>
        <p:spPr/>
        <p:txBody>
          <a:bodyPr/>
          <a:lstStyle/>
          <a:p>
            <a:fld id="{4BA16381-2221-4A4F-9E23-50AC51BCCD1D}"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58</a:t>
            </a:fld>
            <a:endParaRPr lang="en-US"/>
          </a:p>
        </p:txBody>
      </p:sp>
    </p:spTree>
    <p:extLst>
      <p:ext uri="{BB962C8B-B14F-4D97-AF65-F5344CB8AC3E}">
        <p14:creationId xmlns:p14="http://schemas.microsoft.com/office/powerpoint/2010/main" val="718549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mtClean="0"/>
              <a:t>Làm việc với biểu đồ</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Lựa chọn loại biểu đồ</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56490354"/>
              </p:ext>
            </p:extLst>
          </p:nvPr>
        </p:nvGraphicFramePr>
        <p:xfrm>
          <a:off x="682172" y="2188156"/>
          <a:ext cx="10740571" cy="3844295"/>
        </p:xfrm>
        <a:graphic>
          <a:graphicData uri="http://schemas.openxmlformats.org/drawingml/2006/table">
            <a:tbl>
              <a:tblPr firstRow="1" firstCol="1" bandRow="1"/>
              <a:tblGrid>
                <a:gridCol w="1422399">
                  <a:extLst>
                    <a:ext uri="{9D8B030D-6E8A-4147-A177-3AD203B41FA5}">
                      <a16:colId xmlns="" xmlns:a16="http://schemas.microsoft.com/office/drawing/2014/main" val="20000"/>
                    </a:ext>
                  </a:extLst>
                </a:gridCol>
                <a:gridCol w="9318172">
                  <a:extLst>
                    <a:ext uri="{9D8B030D-6E8A-4147-A177-3AD203B41FA5}">
                      <a16:colId xmlns="" xmlns:a16="http://schemas.microsoft.com/office/drawing/2014/main" val="20001"/>
                    </a:ext>
                  </a:extLst>
                </a:gridCol>
              </a:tblGrid>
              <a:tr h="1266244">
                <a:tc>
                  <a:txBody>
                    <a:bodyPr/>
                    <a:lstStyle/>
                    <a:p>
                      <a:pPr>
                        <a:lnSpc>
                          <a:spcPct val="115000"/>
                        </a:lnSpc>
                        <a:spcBef>
                          <a:spcPts val="100"/>
                        </a:spcBef>
                        <a:spcAft>
                          <a:spcPts val="100"/>
                        </a:spcAft>
                        <a:tabLst>
                          <a:tab pos="228600" algn="l"/>
                        </a:tabLst>
                      </a:pPr>
                      <a:r>
                        <a:rPr lang="en-US" sz="2200" b="1" dirty="0">
                          <a:effectLst/>
                          <a:latin typeface="Times New Roman" pitchFamily="18" charset="0"/>
                          <a:ea typeface="Times New Roman"/>
                          <a:cs typeface="Times New Roman" pitchFamily="18" charset="0"/>
                        </a:rPr>
                        <a:t>Column</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200">
                          <a:effectLst/>
                          <a:latin typeface="Times New Roman" pitchFamily="18" charset="0"/>
                          <a:ea typeface="Times New Roman" panose="02020603050405020304" pitchFamily="18" charset="0"/>
                          <a:cs typeface="Times New Roman" pitchFamily="18" charset="0"/>
                        </a:rPr>
                        <a:t>So sánh các giá trị theo thời gian hoặc các thể loại dữ liệu theo chiều dọc</a:t>
                      </a:r>
                      <a:r>
                        <a:rPr lang="en-US" sz="2200" smtClean="0">
                          <a:effectLst/>
                          <a:latin typeface="Times New Roman" pitchFamily="18" charset="0"/>
                          <a:ea typeface="Times New Roman" panose="02020603050405020304" pitchFamily="18" charset="0"/>
                          <a:cs typeface="Times New Roman" pitchFamily="18" charset="0"/>
                        </a:rPr>
                        <a:t>.</a:t>
                      </a:r>
                    </a:p>
                    <a:p>
                      <a:pPr algn="just">
                        <a:lnSpc>
                          <a:spcPct val="115000"/>
                        </a:lnSpc>
                        <a:spcBef>
                          <a:spcPts val="100"/>
                        </a:spcBef>
                        <a:spcAft>
                          <a:spcPts val="100"/>
                        </a:spcAft>
                        <a:tabLst>
                          <a:tab pos="228600" algn="l"/>
                        </a:tabLst>
                      </a:pPr>
                      <a:endParaRPr lang="en-US" sz="2200" smtClean="0">
                        <a:effectLst/>
                        <a:latin typeface="Times New Roman" pitchFamily="18" charset="0"/>
                        <a:ea typeface="Times New Roman" panose="02020603050405020304" pitchFamily="18" charset="0"/>
                        <a:cs typeface="Times New Roman" pitchFamily="18" charset="0"/>
                      </a:endParaRPr>
                    </a:p>
                    <a:p>
                      <a:pPr algn="just">
                        <a:lnSpc>
                          <a:spcPct val="115000"/>
                        </a:lnSpc>
                        <a:spcBef>
                          <a:spcPts val="100"/>
                        </a:spcBef>
                        <a:spcAft>
                          <a:spcPts val="100"/>
                        </a:spcAft>
                        <a:tabLst>
                          <a:tab pos="228600" algn="l"/>
                        </a:tabLst>
                      </a:pPr>
                      <a:endParaRPr lang="en-US" sz="2200" smtClean="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62857">
                <a:tc>
                  <a:txBody>
                    <a:bodyPr/>
                    <a:lstStyle/>
                    <a:p>
                      <a:pPr>
                        <a:lnSpc>
                          <a:spcPct val="115000"/>
                        </a:lnSpc>
                        <a:spcBef>
                          <a:spcPts val="100"/>
                        </a:spcBef>
                        <a:spcAft>
                          <a:spcPts val="100"/>
                        </a:spcAft>
                        <a:tabLst>
                          <a:tab pos="228600" algn="l"/>
                        </a:tabLst>
                      </a:pPr>
                      <a:r>
                        <a:rPr lang="en-US" sz="2200" b="1">
                          <a:effectLst/>
                          <a:latin typeface="Times New Roman" pitchFamily="18" charset="0"/>
                          <a:ea typeface="Times New Roman"/>
                          <a:cs typeface="Times New Roman" pitchFamily="18" charset="0"/>
                        </a:rPr>
                        <a:t>Line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200">
                          <a:effectLst/>
                          <a:latin typeface="Times New Roman" pitchFamily="18" charset="0"/>
                          <a:ea typeface="Times New Roman" panose="02020603050405020304" pitchFamily="18" charset="0"/>
                          <a:cs typeface="Times New Roman" pitchFamily="18" charset="0"/>
                        </a:rPr>
                        <a:t>So sánh xu hướng tiếp theo.</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68550">
                <a:tc>
                  <a:txBody>
                    <a:bodyPr/>
                    <a:lstStyle/>
                    <a:p>
                      <a:pPr>
                        <a:lnSpc>
                          <a:spcPct val="115000"/>
                        </a:lnSpc>
                        <a:spcBef>
                          <a:spcPts val="100"/>
                        </a:spcBef>
                        <a:spcAft>
                          <a:spcPts val="100"/>
                        </a:spcAft>
                        <a:tabLst>
                          <a:tab pos="228600" algn="l"/>
                        </a:tabLst>
                      </a:pPr>
                      <a:r>
                        <a:rPr lang="en-US" sz="2200" b="1" dirty="0">
                          <a:effectLst/>
                          <a:latin typeface="Times New Roman" pitchFamily="18" charset="0"/>
                          <a:ea typeface="Times New Roman"/>
                          <a:cs typeface="Times New Roman" pitchFamily="18" charset="0"/>
                        </a:rPr>
                        <a:t>Pie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200">
                          <a:effectLst/>
                          <a:latin typeface="Times New Roman" pitchFamily="18" charset="0"/>
                          <a:ea typeface="Times New Roman" panose="02020603050405020304" pitchFamily="18" charset="0"/>
                          <a:cs typeface="Times New Roman" pitchFamily="18" charset="0"/>
                        </a:rPr>
                        <a:t>So sách các chuỗi dữ liệu với tổng giá trị.</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9023">
                <a:tc>
                  <a:txBody>
                    <a:bodyPr/>
                    <a:lstStyle/>
                    <a:p>
                      <a:pPr>
                        <a:lnSpc>
                          <a:spcPct val="115000"/>
                        </a:lnSpc>
                        <a:spcBef>
                          <a:spcPts val="100"/>
                        </a:spcBef>
                        <a:spcAft>
                          <a:spcPts val="100"/>
                        </a:spcAft>
                        <a:tabLst>
                          <a:tab pos="228600" algn="l"/>
                        </a:tabLst>
                      </a:pPr>
                      <a:r>
                        <a:rPr lang="en-US" sz="2200" b="1">
                          <a:effectLst/>
                          <a:latin typeface="Times New Roman" pitchFamily="18" charset="0"/>
                          <a:ea typeface="Times New Roman"/>
                          <a:cs typeface="Times New Roman" pitchFamily="18" charset="0"/>
                        </a:rPr>
                        <a:t>Bar</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200">
                          <a:effectLst/>
                          <a:latin typeface="Times New Roman" pitchFamily="18" charset="0"/>
                          <a:ea typeface="Times New Roman" panose="02020603050405020304" pitchFamily="18" charset="0"/>
                          <a:cs typeface="Times New Roman" pitchFamily="18" charset="0"/>
                        </a:rPr>
                        <a:t>So sánh các giá trị theo thời gian hoặc các thể loại dữ liệu theo chiều ngang.</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87106">
                <a:tc>
                  <a:txBody>
                    <a:bodyPr/>
                    <a:lstStyle/>
                    <a:p>
                      <a:pPr>
                        <a:lnSpc>
                          <a:spcPct val="115000"/>
                        </a:lnSpc>
                        <a:spcBef>
                          <a:spcPts val="100"/>
                        </a:spcBef>
                        <a:spcAft>
                          <a:spcPts val="100"/>
                        </a:spcAft>
                        <a:tabLst>
                          <a:tab pos="228600" algn="l"/>
                        </a:tabLst>
                      </a:pPr>
                      <a:r>
                        <a:rPr lang="en-US" sz="2200" b="1">
                          <a:effectLst/>
                          <a:latin typeface="Times New Roman" pitchFamily="18" charset="0"/>
                          <a:ea typeface="Times New Roman"/>
                          <a:cs typeface="Times New Roman" pitchFamily="18" charset="0"/>
                        </a:rPr>
                        <a:t>Area</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200">
                          <a:effectLst/>
                          <a:latin typeface="Times New Roman" pitchFamily="18" charset="0"/>
                          <a:ea typeface="Times New Roman" panose="02020603050405020304" pitchFamily="18" charset="0"/>
                          <a:cs typeface="Times New Roman" pitchFamily="18" charset="0"/>
                        </a:rPr>
                        <a:t>So sánh sự thay đổi liên tục của các vùng dữ liệu.</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02307">
                <a:tc>
                  <a:txBody>
                    <a:bodyPr/>
                    <a:lstStyle/>
                    <a:p>
                      <a:pPr>
                        <a:lnSpc>
                          <a:spcPct val="115000"/>
                        </a:lnSpc>
                        <a:spcBef>
                          <a:spcPts val="100"/>
                        </a:spcBef>
                        <a:spcAft>
                          <a:spcPts val="100"/>
                        </a:spcAft>
                        <a:tabLst>
                          <a:tab pos="228600" algn="l"/>
                        </a:tabLst>
                      </a:pPr>
                      <a:r>
                        <a:rPr lang="en-US" sz="2200" b="1">
                          <a:effectLst/>
                          <a:latin typeface="Times New Roman" pitchFamily="18" charset="0"/>
                          <a:ea typeface="Times New Roman"/>
                          <a:cs typeface="Times New Roman" pitchFamily="18" charset="0"/>
                        </a:rPr>
                        <a:t>Scatter</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200">
                          <a:effectLst/>
                          <a:latin typeface="Times New Roman" pitchFamily="18" charset="0"/>
                          <a:ea typeface="Times New Roman" panose="02020603050405020304" pitchFamily="18" charset="0"/>
                          <a:cs typeface="Times New Roman" pitchFamily="18" charset="0"/>
                        </a:rPr>
                        <a:t>Xác định các mô hình dữ liệu.</a:t>
                      </a:r>
                      <a:endParaRPr lang="vi-VN" sz="22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531922">
                <a:tc>
                  <a:txBody>
                    <a:bodyPr/>
                    <a:lstStyle/>
                    <a:p>
                      <a:pPr>
                        <a:lnSpc>
                          <a:spcPct val="115000"/>
                        </a:lnSpc>
                        <a:spcBef>
                          <a:spcPts val="100"/>
                        </a:spcBef>
                        <a:spcAft>
                          <a:spcPts val="100"/>
                        </a:spcAft>
                        <a:tabLst>
                          <a:tab pos="228600" algn="l"/>
                        </a:tabLst>
                      </a:pPr>
                      <a:r>
                        <a:rPr lang="en-US" sz="2200" b="1">
                          <a:effectLst/>
                          <a:latin typeface="Times New Roman" pitchFamily="18" charset="0"/>
                          <a:ea typeface="Times New Roman"/>
                          <a:cs typeface="Times New Roman" pitchFamily="18" charset="0"/>
                        </a:rPr>
                        <a:t>Stock</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200" dirty="0" err="1">
                          <a:effectLst/>
                          <a:latin typeface="Times New Roman" pitchFamily="18" charset="0"/>
                          <a:ea typeface="Times New Roman" panose="02020603050405020304" pitchFamily="18" charset="0"/>
                          <a:cs typeface="Times New Roman" pitchFamily="18" charset="0"/>
                        </a:rPr>
                        <a:t>Hiển</a:t>
                      </a:r>
                      <a:r>
                        <a:rPr lang="en-US" sz="2200" dirty="0">
                          <a:effectLst/>
                          <a:latin typeface="Times New Roman" pitchFamily="18" charset="0"/>
                          <a:ea typeface="Times New Roman" panose="02020603050405020304" pitchFamily="18" charset="0"/>
                          <a:cs typeface="Times New Roman" pitchFamily="18" charset="0"/>
                        </a:rPr>
                        <a:t> thị </a:t>
                      </a:r>
                      <a:r>
                        <a:rPr lang="en-US" sz="2200" dirty="0" err="1">
                          <a:effectLst/>
                          <a:latin typeface="Times New Roman" pitchFamily="18" charset="0"/>
                          <a:ea typeface="Times New Roman" panose="02020603050405020304" pitchFamily="18" charset="0"/>
                          <a:cs typeface="Times New Roman" pitchFamily="18" charset="0"/>
                        </a:rPr>
                        <a:t>dữ</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liệu</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cao-thấp-đóng</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yêu</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cầu</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ít</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nhất</a:t>
                      </a:r>
                      <a:r>
                        <a:rPr lang="en-US" sz="2200" dirty="0">
                          <a:effectLst/>
                          <a:latin typeface="Times New Roman" pitchFamily="18" charset="0"/>
                          <a:ea typeface="Times New Roman" panose="02020603050405020304" pitchFamily="18" charset="0"/>
                          <a:cs typeface="Times New Roman" pitchFamily="18" charset="0"/>
                        </a:rPr>
                        <a:t> ba </a:t>
                      </a:r>
                      <a:r>
                        <a:rPr lang="en-US" sz="2200" dirty="0" err="1">
                          <a:effectLst/>
                          <a:latin typeface="Times New Roman" pitchFamily="18" charset="0"/>
                          <a:ea typeface="Times New Roman" panose="02020603050405020304" pitchFamily="18" charset="0"/>
                          <a:cs typeface="Times New Roman" pitchFamily="18" charset="0"/>
                        </a:rPr>
                        <a:t>tập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hợp</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dữ</a:t>
                      </a:r>
                      <a:r>
                        <a:rPr lang="en-US" sz="2200" dirty="0">
                          <a:effectLst/>
                          <a:latin typeface="Times New Roman" pitchFamily="18" charset="0"/>
                          <a:ea typeface="Times New Roman" panose="02020603050405020304" pitchFamily="18" charset="0"/>
                          <a:cs typeface="Times New Roman" pitchFamily="18" charset="0"/>
                        </a:rPr>
                        <a:t> </a:t>
                      </a:r>
                      <a:r>
                        <a:rPr lang="en-US" sz="2200" dirty="0" err="1">
                          <a:effectLst/>
                          <a:latin typeface="Times New Roman" pitchFamily="18" charset="0"/>
                          <a:ea typeface="Times New Roman" panose="02020603050405020304" pitchFamily="18" charset="0"/>
                          <a:cs typeface="Times New Roman" pitchFamily="18" charset="0"/>
                        </a:rPr>
                        <a:t>liệu</a:t>
                      </a:r>
                      <a:endParaRPr lang="vi-VN" sz="22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259" y="2574978"/>
            <a:ext cx="2716753" cy="81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05849675-E5FB-40B6-9CF9-D045F542C2B5}"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59</a:t>
            </a:fld>
            <a:endParaRPr lang="en-US"/>
          </a:p>
        </p:txBody>
      </p:sp>
    </p:spTree>
    <p:extLst>
      <p:ext uri="{BB962C8B-B14F-4D97-AF65-F5344CB8AC3E}">
        <p14:creationId xmlns:p14="http://schemas.microsoft.com/office/powerpoint/2010/main" val="8532881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CA"/>
              <a:t>Tạo mới một sổ tính </a:t>
            </a:r>
            <a:r>
              <a:rPr lang="en-CA" smtClean="0"/>
              <a:t>trống</a:t>
            </a:r>
          </a:p>
          <a:p>
            <a:pPr>
              <a:spcBef>
                <a:spcPts val="0"/>
              </a:spcBef>
              <a:spcAft>
                <a:spcPts val="0"/>
              </a:spcAft>
            </a:pPr>
            <a:endParaRPr lang="en-CA" b="1"/>
          </a:p>
          <a:p>
            <a:pPr>
              <a:spcBef>
                <a:spcPts val="0"/>
              </a:spcBef>
              <a:spcAft>
                <a:spcPts val="0"/>
              </a:spcAft>
            </a:pPr>
            <a:endParaRPr lang="en-CA" b="1" smtClean="0"/>
          </a:p>
          <a:p>
            <a:pPr>
              <a:spcBef>
                <a:spcPts val="0"/>
              </a:spcBef>
              <a:spcAft>
                <a:spcPts val="0"/>
              </a:spcAft>
            </a:pPr>
            <a:endParaRPr lang="en-CA" b="1"/>
          </a:p>
          <a:p>
            <a:pPr>
              <a:spcBef>
                <a:spcPts val="0"/>
              </a:spcBef>
              <a:spcAft>
                <a:spcPts val="0"/>
              </a:spcAft>
            </a:pPr>
            <a:endParaRPr lang="en-CA" b="1" smtClean="0"/>
          </a:p>
          <a:p>
            <a:pPr>
              <a:spcBef>
                <a:spcPts val="0"/>
              </a:spcBef>
              <a:spcAft>
                <a:spcPts val="0"/>
              </a:spcAft>
            </a:pPr>
            <a:endParaRPr lang="en-CA" b="1"/>
          </a:p>
          <a:p>
            <a:pPr>
              <a:spcBef>
                <a:spcPts val="0"/>
              </a:spcBef>
              <a:spcAft>
                <a:spcPts val="0"/>
              </a:spcAft>
            </a:pPr>
            <a:endParaRPr lang="en-CA" b="1" smtClean="0"/>
          </a:p>
          <a:p>
            <a:pPr>
              <a:spcBef>
                <a:spcPts val="0"/>
              </a:spcBef>
              <a:spcAft>
                <a:spcPts val="0"/>
              </a:spcAft>
            </a:pPr>
            <a:endParaRPr lang="en-CA" b="1"/>
          </a:p>
          <a:p>
            <a:pPr lvl="1">
              <a:spcBef>
                <a:spcPts val="0"/>
              </a:spcBef>
              <a:spcAft>
                <a:spcPts val="0"/>
              </a:spcAft>
            </a:pPr>
            <a:r>
              <a:rPr lang="en-CA" sz="2200"/>
              <a:t>hoặc nhấn </a:t>
            </a:r>
            <a:r>
              <a:rPr lang="en-CA" sz="2200" b="1"/>
              <a:t>Ctrl +N</a:t>
            </a:r>
            <a:endParaRPr lang="en-US" sz="2200" b="1"/>
          </a:p>
          <a:p>
            <a:pPr>
              <a:spcBef>
                <a:spcPts val="0"/>
              </a:spcBef>
              <a:spcAft>
                <a:spcPts val="0"/>
              </a:spcAft>
            </a:pPr>
            <a:endParaRPr lang="en-US" b="1"/>
          </a:p>
          <a:p>
            <a:endParaRPr lang="vi-VN"/>
          </a:p>
        </p:txBody>
      </p:sp>
      <p:sp>
        <p:nvSpPr>
          <p:cNvPr id="4" name="Date Placeholder 3"/>
          <p:cNvSpPr>
            <a:spLocks noGrp="1"/>
          </p:cNvSpPr>
          <p:nvPr>
            <p:ph type="dt" sz="half" idx="14"/>
          </p:nvPr>
        </p:nvSpPr>
        <p:spPr/>
        <p:txBody>
          <a:bodyPr/>
          <a:lstStyle/>
          <a:p>
            <a:fld id="{63D86536-509E-4EA0-888B-00ACDCEC7967}"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6</a:t>
            </a:fld>
            <a:endParaRPr lang="en-US"/>
          </a:p>
        </p:txBody>
      </p:sp>
      <p:grpSp>
        <p:nvGrpSpPr>
          <p:cNvPr id="13" name="Group 12"/>
          <p:cNvGrpSpPr/>
          <p:nvPr/>
        </p:nvGrpSpPr>
        <p:grpSpPr>
          <a:xfrm>
            <a:off x="1065627" y="2090056"/>
            <a:ext cx="8815419" cy="3643088"/>
            <a:chOff x="1065627" y="2090056"/>
            <a:chExt cx="8815419" cy="3643088"/>
          </a:xfrm>
        </p:grpSpPr>
        <p:grpSp>
          <p:nvGrpSpPr>
            <p:cNvPr id="11" name="Group 10"/>
            <p:cNvGrpSpPr/>
            <p:nvPr/>
          </p:nvGrpSpPr>
          <p:grpSpPr>
            <a:xfrm>
              <a:off x="1065627" y="2090056"/>
              <a:ext cx="8815419" cy="3643088"/>
              <a:chOff x="1065627" y="2090055"/>
              <a:chExt cx="8815419" cy="4075113"/>
            </a:xfrm>
          </p:grpSpPr>
          <p:grpSp>
            <p:nvGrpSpPr>
              <p:cNvPr id="8" name="Group 7"/>
              <p:cNvGrpSpPr/>
              <p:nvPr/>
            </p:nvGrpSpPr>
            <p:grpSpPr>
              <a:xfrm>
                <a:off x="1065627" y="2090055"/>
                <a:ext cx="8815419" cy="4075113"/>
                <a:chOff x="1065628" y="2090056"/>
                <a:chExt cx="8815419" cy="407511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628" y="2090056"/>
                  <a:ext cx="8815419"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90057" y="2931885"/>
                  <a:ext cx="537028" cy="769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 name="Rectangle 8"/>
              <p:cNvSpPr/>
              <p:nvPr/>
            </p:nvSpPr>
            <p:spPr>
              <a:xfrm>
                <a:off x="7242624" y="5036456"/>
                <a:ext cx="667657" cy="5370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Rectangle 11"/>
            <p:cNvSpPr/>
            <p:nvPr/>
          </p:nvSpPr>
          <p:spPr>
            <a:xfrm>
              <a:off x="2032000" y="2438400"/>
              <a:ext cx="943430" cy="203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810970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Làm việc với biểu đồ</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Lựa chọn loại biểu đồ</a:t>
            </a:r>
          </a:p>
          <a:p>
            <a:endParaRPr lang="en-CA"/>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447" y="1677761"/>
            <a:ext cx="22002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B9C69902-BE58-4DAE-9D5A-D981D9571A4C}"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60</a:t>
            </a:fld>
            <a:endParaRPr lang="en-US"/>
          </a:p>
        </p:txBody>
      </p:sp>
    </p:spTree>
    <p:extLst>
      <p:ext uri="{BB962C8B-B14F-4D97-AF65-F5344CB8AC3E}">
        <p14:creationId xmlns:p14="http://schemas.microsoft.com/office/powerpoint/2010/main" val="8497620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mtClean="0"/>
              <a:t>Làm việc với biểu đồ</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Có thể sử dụng bất kỳ biểu đồ nào dưới dạng hai chiều hoặc ba chiều</a:t>
            </a:r>
            <a:endParaRPr lang="en-US" smtClean="0"/>
          </a:p>
          <a:p>
            <a:r>
              <a:rPr lang="en-CA" smtClean="0"/>
              <a:t>Để thay đổi kiểu biểu đồ, nhấp chuột vào biểu đồ và:</a:t>
            </a:r>
            <a:endParaRPr lang="en-US" smtClean="0"/>
          </a:p>
          <a:p>
            <a:pPr lvl="2">
              <a:buFont typeface="Wingdings" pitchFamily="2" charset="2"/>
              <a:buChar char="§"/>
            </a:pPr>
            <a:r>
              <a:rPr lang="vi-VN" sz="2600"/>
              <a:t>T</a:t>
            </a:r>
            <a:r>
              <a:rPr lang="vi-VN" sz="2600" smtClean="0"/>
              <a:t>rên thẻ </a:t>
            </a:r>
            <a:r>
              <a:rPr lang="vi-VN" sz="2600" b="1" smtClean="0"/>
              <a:t>Design</a:t>
            </a:r>
          </a:p>
          <a:p>
            <a:pPr lvl="2">
              <a:buFont typeface="Wingdings" pitchFamily="2" charset="2"/>
              <a:buChar char="§"/>
            </a:pPr>
            <a:r>
              <a:rPr lang="vi-VN" sz="2600"/>
              <a:t>N</a:t>
            </a:r>
            <a:r>
              <a:rPr lang="en-CA" sz="2600" smtClean="0"/>
              <a:t>hấp chuột phải vào vùng diện tích vẽ của biểu đồ</a:t>
            </a:r>
            <a:endParaRPr lang="en-US" sz="2600" dirty="0"/>
          </a:p>
        </p:txBody>
      </p:sp>
      <p:pic>
        <p:nvPicPr>
          <p:cNvPr id="6" name="Picture 5" descr="C:\Users\swong\Documents\Manuals\IC3 GS4\7314 IC3 GS4\Screens\L9\l9-098.png"/>
          <p:cNvPicPr/>
          <p:nvPr/>
        </p:nvPicPr>
        <p:blipFill>
          <a:blip r:embed="rId3">
            <a:extLst>
              <a:ext uri="{28A0092B-C50C-407E-A947-70E740481C1C}">
                <a14:useLocalDpi xmlns:a14="http://schemas.microsoft.com/office/drawing/2010/main" val="0"/>
              </a:ext>
            </a:extLst>
          </a:blip>
          <a:srcRect/>
          <a:stretch>
            <a:fillRect/>
          </a:stretch>
        </p:blipFill>
        <p:spPr bwMode="auto">
          <a:xfrm>
            <a:off x="4847771" y="4149725"/>
            <a:ext cx="4069566" cy="1834260"/>
          </a:xfrm>
          <a:prstGeom prst="rect">
            <a:avLst/>
          </a:prstGeom>
          <a:noFill/>
          <a:ln>
            <a:noFill/>
          </a:ln>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181" y="2815092"/>
            <a:ext cx="11239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709" y="2082800"/>
            <a:ext cx="15811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E48A291D-DC0B-4BDF-BE73-A5B1E989AA9F}"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61</a:t>
            </a:fld>
            <a:endParaRPr lang="en-US"/>
          </a:p>
        </p:txBody>
      </p:sp>
    </p:spTree>
    <p:extLst>
      <p:ext uri="{BB962C8B-B14F-4D97-AF65-F5344CB8AC3E}">
        <p14:creationId xmlns:p14="http://schemas.microsoft.com/office/powerpoint/2010/main" val="3955367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mtClean="0"/>
              <a:t>Làm việc với biểu đồ</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Thay đổi bố cục của biểu đồ</a:t>
            </a:r>
            <a:endParaRPr lang="en-US" smtClean="0"/>
          </a:p>
          <a:p>
            <a:endParaRPr lang="en-US" dirty="0"/>
          </a:p>
        </p:txBody>
      </p:sp>
      <p:pic>
        <p:nvPicPr>
          <p:cNvPr id="8" name="Picture 7" descr="C:\Users\swong\Documents\Manuals\IC3 GS4\7314 IC3 GS4\Screens\L9\l9-099.png"/>
          <p:cNvPicPr/>
          <p:nvPr/>
        </p:nvPicPr>
        <p:blipFill>
          <a:blip r:embed="rId3">
            <a:extLst>
              <a:ext uri="{28A0092B-C50C-407E-A947-70E740481C1C}">
                <a14:useLocalDpi xmlns:a14="http://schemas.microsoft.com/office/drawing/2010/main" val="0"/>
              </a:ext>
            </a:extLst>
          </a:blip>
          <a:stretch>
            <a:fillRect/>
          </a:stretch>
        </p:blipFill>
        <p:spPr bwMode="auto">
          <a:xfrm>
            <a:off x="5691339" y="1788213"/>
            <a:ext cx="4139144" cy="848326"/>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4280857011"/>
              </p:ext>
            </p:extLst>
          </p:nvPr>
        </p:nvGraphicFramePr>
        <p:xfrm>
          <a:off x="745095" y="2811920"/>
          <a:ext cx="10706676" cy="3323328"/>
        </p:xfrm>
        <a:graphic>
          <a:graphicData uri="http://schemas.openxmlformats.org/drawingml/2006/table">
            <a:tbl>
              <a:tblPr firstRow="1" firstCol="1" bandRow="1"/>
              <a:tblGrid>
                <a:gridCol w="1947713">
                  <a:extLst>
                    <a:ext uri="{9D8B030D-6E8A-4147-A177-3AD203B41FA5}">
                      <a16:colId xmlns="" xmlns:a16="http://schemas.microsoft.com/office/drawing/2014/main" val="20000"/>
                    </a:ext>
                  </a:extLst>
                </a:gridCol>
                <a:gridCol w="8758963">
                  <a:extLst>
                    <a:ext uri="{9D8B030D-6E8A-4147-A177-3AD203B41FA5}">
                      <a16:colId xmlns="" xmlns:a16="http://schemas.microsoft.com/office/drawing/2014/main" val="20001"/>
                    </a:ext>
                  </a:extLst>
                </a:gridCol>
              </a:tblGrid>
              <a:tr h="441718">
                <a:tc>
                  <a:txBody>
                    <a:bodyPr/>
                    <a:lstStyle/>
                    <a:p>
                      <a:pPr>
                        <a:lnSpc>
                          <a:spcPct val="115000"/>
                        </a:lnSpc>
                        <a:spcBef>
                          <a:spcPts val="100"/>
                        </a:spcBef>
                        <a:spcAft>
                          <a:spcPts val="100"/>
                        </a:spcAft>
                        <a:tabLst>
                          <a:tab pos="228600" algn="l"/>
                        </a:tabLst>
                      </a:pPr>
                      <a:r>
                        <a:rPr lang="en-US" sz="2000" b="1" dirty="0">
                          <a:effectLst/>
                          <a:latin typeface="Times New Roman" pitchFamily="18" charset="0"/>
                          <a:ea typeface="Times New Roman"/>
                          <a:cs typeface="Times New Roman" pitchFamily="18" charset="0"/>
                        </a:rPr>
                        <a:t>Chart Title</a:t>
                      </a:r>
                    </a:p>
                  </a:txBody>
                  <a:tcPr marL="91428" marR="91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000">
                          <a:effectLst/>
                          <a:latin typeface="Times New Roman" pitchFamily="18" charset="0"/>
                          <a:ea typeface="Times New Roman" panose="02020603050405020304" pitchFamily="18" charset="0"/>
                          <a:cs typeface="Times New Roman" pitchFamily="18" charset="0"/>
                        </a:rPr>
                        <a:t>Thêm tiêu đề cho biểu đồ</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45979">
                <a:tc>
                  <a:txBody>
                    <a:bodyPr/>
                    <a:lstStyle/>
                    <a:p>
                      <a:pPr>
                        <a:lnSpc>
                          <a:spcPct val="115000"/>
                        </a:lnSpc>
                        <a:spcBef>
                          <a:spcPts val="100"/>
                        </a:spcBef>
                        <a:spcAft>
                          <a:spcPts val="100"/>
                        </a:spcAft>
                        <a:tabLst>
                          <a:tab pos="228600" algn="l"/>
                        </a:tabLst>
                      </a:pPr>
                      <a:r>
                        <a:rPr lang="en-US" sz="2000" b="1">
                          <a:effectLst/>
                          <a:latin typeface="Times New Roman" pitchFamily="18" charset="0"/>
                          <a:ea typeface="Times New Roman"/>
                          <a:cs typeface="Times New Roman" pitchFamily="18" charset="0"/>
                        </a:rPr>
                        <a:t>Axis Titles</a:t>
                      </a:r>
                    </a:p>
                  </a:txBody>
                  <a:tcPr marL="91428" marR="91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000">
                          <a:effectLst/>
                          <a:latin typeface="Times New Roman" pitchFamily="18" charset="0"/>
                          <a:ea typeface="Times New Roman" panose="02020603050405020304" pitchFamily="18" charset="0"/>
                          <a:cs typeface="Times New Roman" pitchFamily="18" charset="0"/>
                        </a:rPr>
                        <a:t>Thêm các tiêu đề vào trục ngang và dọc; </a:t>
                      </a:r>
                      <a:r>
                        <a:rPr lang="en-US" sz="2000" smtClean="0">
                          <a:effectLst/>
                          <a:latin typeface="Times New Roman" pitchFamily="18" charset="0"/>
                          <a:ea typeface="Times New Roman" panose="02020603050405020304" pitchFamily="18" charset="0"/>
                          <a:cs typeface="Times New Roman" pitchFamily="18" charset="0"/>
                        </a:rPr>
                        <a:t>có </a:t>
                      </a:r>
                      <a:r>
                        <a:rPr lang="en-US" sz="2000">
                          <a:effectLst/>
                          <a:latin typeface="Times New Roman" pitchFamily="18" charset="0"/>
                          <a:ea typeface="Times New Roman" panose="02020603050405020304" pitchFamily="18" charset="0"/>
                          <a:cs typeface="Times New Roman" pitchFamily="18" charset="0"/>
                        </a:rPr>
                        <a:t>thể tùy chỉnh các mục trong biểu đồ, chẳng hạn như đơn vị sử dụng trong trục dọc.</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56769">
                <a:tc>
                  <a:txBody>
                    <a:bodyPr/>
                    <a:lstStyle/>
                    <a:p>
                      <a:pPr>
                        <a:lnSpc>
                          <a:spcPct val="115000"/>
                        </a:lnSpc>
                        <a:spcBef>
                          <a:spcPts val="100"/>
                        </a:spcBef>
                        <a:spcAft>
                          <a:spcPts val="100"/>
                        </a:spcAft>
                        <a:tabLst>
                          <a:tab pos="228600" algn="l"/>
                        </a:tabLst>
                      </a:pPr>
                      <a:r>
                        <a:rPr lang="en-US" sz="2000" b="1">
                          <a:effectLst/>
                          <a:latin typeface="Times New Roman" pitchFamily="18" charset="0"/>
                          <a:ea typeface="Times New Roman"/>
                          <a:cs typeface="Times New Roman" pitchFamily="18" charset="0"/>
                        </a:rPr>
                        <a:t>Legend</a:t>
                      </a:r>
                    </a:p>
                  </a:txBody>
                  <a:tcPr marL="91428" marR="91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000">
                          <a:effectLst/>
                          <a:latin typeface="Times New Roman" pitchFamily="18" charset="0"/>
                          <a:ea typeface="Times New Roman" panose="02020603050405020304" pitchFamily="18" charset="0"/>
                          <a:cs typeface="Times New Roman" pitchFamily="18" charset="0"/>
                        </a:rPr>
                        <a:t>Bao gồm phần giải thích các chuỗi dữ liệu (legend) và vị trí của nó trong biểu đồ.</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45810">
                <a:tc>
                  <a:txBody>
                    <a:bodyPr/>
                    <a:lstStyle/>
                    <a:p>
                      <a:pPr>
                        <a:lnSpc>
                          <a:spcPct val="115000"/>
                        </a:lnSpc>
                        <a:spcBef>
                          <a:spcPts val="100"/>
                        </a:spcBef>
                        <a:spcAft>
                          <a:spcPts val="100"/>
                        </a:spcAft>
                        <a:tabLst>
                          <a:tab pos="228600" algn="l"/>
                        </a:tabLst>
                      </a:pPr>
                      <a:r>
                        <a:rPr lang="en-US" sz="2000" b="1">
                          <a:effectLst/>
                          <a:latin typeface="Times New Roman" pitchFamily="18" charset="0"/>
                          <a:ea typeface="Times New Roman"/>
                          <a:cs typeface="Times New Roman" pitchFamily="18" charset="0"/>
                        </a:rPr>
                        <a:t>Data Labels</a:t>
                      </a:r>
                    </a:p>
                  </a:txBody>
                  <a:tcPr marL="91428" marR="91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000">
                          <a:effectLst/>
                          <a:latin typeface="Times New Roman" pitchFamily="18" charset="0"/>
                          <a:ea typeface="Times New Roman" panose="02020603050405020304" pitchFamily="18" charset="0"/>
                          <a:cs typeface="Times New Roman" pitchFamily="18" charset="0"/>
                        </a:rPr>
                        <a:t>Bao gồm các nhãn dữ liệu trên biểu đồ.</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60671">
                <a:tc>
                  <a:txBody>
                    <a:bodyPr/>
                    <a:lstStyle/>
                    <a:p>
                      <a:pPr>
                        <a:lnSpc>
                          <a:spcPct val="115000"/>
                        </a:lnSpc>
                        <a:spcBef>
                          <a:spcPts val="100"/>
                        </a:spcBef>
                        <a:spcAft>
                          <a:spcPts val="100"/>
                        </a:spcAft>
                        <a:tabLst>
                          <a:tab pos="228600" algn="l"/>
                        </a:tabLst>
                      </a:pPr>
                      <a:r>
                        <a:rPr lang="en-US" sz="2000" b="1">
                          <a:effectLst/>
                          <a:latin typeface="Times New Roman" pitchFamily="18" charset="0"/>
                          <a:ea typeface="Times New Roman"/>
                          <a:cs typeface="Times New Roman" pitchFamily="18" charset="0"/>
                        </a:rPr>
                        <a:t>Data Table</a:t>
                      </a:r>
                    </a:p>
                  </a:txBody>
                  <a:tcPr marL="91428" marR="91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000">
                          <a:effectLst/>
                          <a:latin typeface="Times New Roman" pitchFamily="18" charset="0"/>
                          <a:ea typeface="Times New Roman" panose="02020603050405020304" pitchFamily="18" charset="0"/>
                          <a:cs typeface="Times New Roman" pitchFamily="18" charset="0"/>
                        </a:rPr>
                        <a:t>Hiển thị dữ liệu của biểu đồ và nằm bên dưới biểu đồ.</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30950">
                <a:tc>
                  <a:txBody>
                    <a:bodyPr/>
                    <a:lstStyle/>
                    <a:p>
                      <a:pPr>
                        <a:lnSpc>
                          <a:spcPct val="115000"/>
                        </a:lnSpc>
                        <a:spcBef>
                          <a:spcPts val="100"/>
                        </a:spcBef>
                        <a:spcAft>
                          <a:spcPts val="100"/>
                        </a:spcAft>
                        <a:tabLst>
                          <a:tab pos="228600" algn="l"/>
                        </a:tabLst>
                      </a:pPr>
                      <a:r>
                        <a:rPr lang="en-US" sz="2000" b="1">
                          <a:effectLst/>
                          <a:latin typeface="Times New Roman" pitchFamily="18" charset="0"/>
                          <a:ea typeface="Times New Roman"/>
                          <a:cs typeface="Times New Roman" pitchFamily="18" charset="0"/>
                        </a:rPr>
                        <a:t>Axes</a:t>
                      </a:r>
                    </a:p>
                  </a:txBody>
                  <a:tcPr marL="91428" marR="91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000">
                          <a:effectLst/>
                          <a:latin typeface="Times New Roman" pitchFamily="18" charset="0"/>
                          <a:ea typeface="Times New Roman" panose="02020603050405020304" pitchFamily="18" charset="0"/>
                          <a:cs typeface="Times New Roman" pitchFamily="18" charset="0"/>
                        </a:rPr>
                        <a:t>Bao gồm các nhãn trên các trục ngang và dọc.</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86370">
                <a:tc>
                  <a:txBody>
                    <a:bodyPr/>
                    <a:lstStyle/>
                    <a:p>
                      <a:pPr>
                        <a:lnSpc>
                          <a:spcPct val="115000"/>
                        </a:lnSpc>
                        <a:spcBef>
                          <a:spcPts val="100"/>
                        </a:spcBef>
                        <a:spcAft>
                          <a:spcPts val="100"/>
                        </a:spcAft>
                        <a:tabLst>
                          <a:tab pos="228600" algn="l"/>
                        </a:tabLst>
                      </a:pPr>
                      <a:r>
                        <a:rPr lang="en-US" sz="2000" b="1">
                          <a:effectLst/>
                          <a:latin typeface="Times New Roman" pitchFamily="18" charset="0"/>
                          <a:ea typeface="Times New Roman"/>
                          <a:cs typeface="Times New Roman" pitchFamily="18" charset="0"/>
                        </a:rPr>
                        <a:t>Gridlines</a:t>
                      </a:r>
                    </a:p>
                  </a:txBody>
                  <a:tcPr marL="91428" marR="91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2000" dirty="0">
                          <a:effectLst/>
                          <a:latin typeface="Times New Roman" pitchFamily="18" charset="0"/>
                          <a:ea typeface="Times New Roman" panose="02020603050405020304" pitchFamily="18" charset="0"/>
                          <a:cs typeface="Times New Roman" pitchFamily="18" charset="0"/>
                        </a:rPr>
                        <a:t>Bao </a:t>
                      </a:r>
                      <a:r>
                        <a:rPr lang="en-US" sz="2000" dirty="0" err="1">
                          <a:effectLst/>
                          <a:latin typeface="Times New Roman" pitchFamily="18" charset="0"/>
                          <a:ea typeface="Times New Roman" panose="02020603050405020304" pitchFamily="18" charset="0"/>
                          <a:cs typeface="Times New Roman" pitchFamily="18" charset="0"/>
                        </a:rPr>
                        <a:t>gồm</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các</a:t>
                      </a:r>
                      <a:r>
                        <a:rPr lang="en-US" sz="2000" dirty="0">
                          <a:effectLst/>
                          <a:latin typeface="Times New Roman" pitchFamily="18" charset="0"/>
                          <a:ea typeface="Times New Roman" panose="02020603050405020304" pitchFamily="18" charset="0"/>
                          <a:cs typeface="Times New Roman" pitchFamily="18" charset="0"/>
                        </a:rPr>
                        <a:t> ô </a:t>
                      </a:r>
                      <a:r>
                        <a:rPr lang="en-US" sz="2000" dirty="0" err="1">
                          <a:effectLst/>
                          <a:latin typeface="Times New Roman" pitchFamily="18" charset="0"/>
                          <a:ea typeface="Times New Roman" panose="02020603050405020304" pitchFamily="18" charset="0"/>
                          <a:cs typeface="Times New Roman" pitchFamily="18" charset="0"/>
                        </a:rPr>
                        <a:t>lưới</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trên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biểu</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đồ</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4" name="Date Placeholder 3"/>
          <p:cNvSpPr>
            <a:spLocks noGrp="1"/>
          </p:cNvSpPr>
          <p:nvPr>
            <p:ph type="dt" sz="half" idx="14"/>
          </p:nvPr>
        </p:nvSpPr>
        <p:spPr/>
        <p:txBody>
          <a:bodyPr/>
          <a:lstStyle/>
          <a:p>
            <a:fld id="{2A8DB9DE-8E73-4714-8065-D92C96D3C933}"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62</a:t>
            </a:fld>
            <a:endParaRPr lang="en-US"/>
          </a:p>
        </p:txBody>
      </p:sp>
    </p:spTree>
    <p:extLst>
      <p:ext uri="{BB962C8B-B14F-4D97-AF65-F5344CB8AC3E}">
        <p14:creationId xmlns:p14="http://schemas.microsoft.com/office/powerpoint/2010/main" val="41921054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Thay đổi cách hiển thị trang tính sử dụng thẻ</a:t>
            </a:r>
            <a:r>
              <a:rPr lang="en-US" smtClean="0"/>
              <a:t> View:</a:t>
            </a:r>
          </a:p>
          <a:p>
            <a:endParaRPr lang="en-US"/>
          </a:p>
          <a:p>
            <a:endParaRPr lang="en-US" smtClean="0"/>
          </a:p>
          <a:p>
            <a:endParaRPr lang="en-US"/>
          </a:p>
          <a:p>
            <a:endParaRPr lang="en-US" smtClean="0"/>
          </a:p>
          <a:p>
            <a:endParaRPr lang="en-US"/>
          </a:p>
          <a:p>
            <a:r>
              <a:rPr lang="en-US" smtClean="0"/>
              <a:t>Tùy chọn trên thanh trạng thái: </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99791211"/>
              </p:ext>
            </p:extLst>
          </p:nvPr>
        </p:nvGraphicFramePr>
        <p:xfrm>
          <a:off x="1225110" y="3487754"/>
          <a:ext cx="9747690" cy="1983652"/>
        </p:xfrm>
        <a:graphic>
          <a:graphicData uri="http://schemas.openxmlformats.org/drawingml/2006/table">
            <a:tbl>
              <a:tblPr firstRow="1" firstCol="1" lastRow="1" lastCol="1" bandRow="1" bandCol="1"/>
              <a:tblGrid>
                <a:gridCol w="2229290">
                  <a:extLst>
                    <a:ext uri="{9D8B030D-6E8A-4147-A177-3AD203B41FA5}">
                      <a16:colId xmlns="" xmlns:a16="http://schemas.microsoft.com/office/drawing/2014/main" val="20000"/>
                    </a:ext>
                  </a:extLst>
                </a:gridCol>
                <a:gridCol w="7518400">
                  <a:extLst>
                    <a:ext uri="{9D8B030D-6E8A-4147-A177-3AD203B41FA5}">
                      <a16:colId xmlns="" xmlns:a16="http://schemas.microsoft.com/office/drawing/2014/main" val="20001"/>
                    </a:ext>
                  </a:extLst>
                </a:gridCol>
              </a:tblGrid>
              <a:tr h="561731">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Zoom</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Thay đổi độ phóng đại theo phần trăm để phóng to hoặc thu nhỏ trang tính.</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525858">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100%</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a:effectLst/>
                          <a:latin typeface="Times New Roman" pitchFamily="18" charset="0"/>
                          <a:ea typeface="Times New Roman" panose="02020603050405020304" pitchFamily="18" charset="0"/>
                          <a:cs typeface="Times New Roman" pitchFamily="18" charset="0"/>
                        </a:rPr>
                        <a:t>Điều chỉnh độ phóng đại về 100% ngay lập tức.</a:t>
                      </a:r>
                      <a:endParaRPr lang="vi-VN" sz="20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56754">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Zoom to Selection</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2000" dirty="0" err="1">
                          <a:effectLst/>
                          <a:latin typeface="Times New Roman" pitchFamily="18" charset="0"/>
                          <a:ea typeface="Times New Roman" panose="02020603050405020304" pitchFamily="18" charset="0"/>
                          <a:cs typeface="Times New Roman" pitchFamily="18" charset="0"/>
                        </a:rPr>
                        <a:t>Phóng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đại</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vào</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một</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vùng</a:t>
                      </a:r>
                      <a:r>
                        <a:rPr lang="en-US" sz="2000" dirty="0">
                          <a:effectLst/>
                          <a:latin typeface="Times New Roman" pitchFamily="18" charset="0"/>
                          <a:ea typeface="Times New Roman" panose="02020603050405020304" pitchFamily="18" charset="0"/>
                          <a:cs typeface="Times New Roman" pitchFamily="18" charset="0"/>
                        </a:rPr>
                        <a:t> ô </a:t>
                      </a:r>
                      <a:r>
                        <a:rPr lang="en-US" sz="2000" dirty="0" err="1">
                          <a:effectLst/>
                          <a:latin typeface="Times New Roman" pitchFamily="18" charset="0"/>
                          <a:ea typeface="Times New Roman" panose="02020603050405020304" pitchFamily="18" charset="0"/>
                          <a:cs typeface="Times New Roman" pitchFamily="18" charset="0"/>
                        </a:rPr>
                        <a:t>đã</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chọn</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trong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trang</a:t>
                      </a:r>
                      <a:r>
                        <a:rPr lang="en-US" sz="2000" dirty="0">
                          <a:effectLst/>
                          <a:latin typeface="Times New Roman" pitchFamily="18" charset="0"/>
                          <a:ea typeface="Times New Roman" panose="02020603050405020304" pitchFamily="18" charset="0"/>
                          <a:cs typeface="Times New Roman" pitchFamily="18" charset="0"/>
                        </a:rPr>
                        <a:t> </a:t>
                      </a:r>
                      <a:r>
                        <a:rPr lang="en-US" sz="2000" dirty="0" err="1">
                          <a:effectLst/>
                          <a:latin typeface="Times New Roman" pitchFamily="18" charset="0"/>
                          <a:ea typeface="Times New Roman" panose="02020603050405020304" pitchFamily="18" charset="0"/>
                          <a:cs typeface="Times New Roman" pitchFamily="18" charset="0"/>
                        </a:rPr>
                        <a:t>tính</a:t>
                      </a:r>
                      <a:r>
                        <a:rPr lang="en-US" sz="2000" dirty="0">
                          <a:effectLst/>
                          <a:latin typeface="Times New Roman" pitchFamily="18" charset="0"/>
                          <a:ea typeface="Times New Roman" panose="02020603050405020304" pitchFamily="18" charset="0"/>
                          <a:cs typeface="Times New Roman" pitchFamily="18" charset="0"/>
                        </a:rPr>
                        <a:t>.</a:t>
                      </a:r>
                      <a:endParaRPr lang="vi-VN" sz="20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pic>
        <p:nvPicPr>
          <p:cNvPr id="8" name="Picture 7" descr="C:\Users\swong\Documents\Manuals\IC3 GS4\7314 IC3 GS4\Screens\L9\l9-112.png"/>
          <p:cNvPicPr/>
          <p:nvPr/>
        </p:nvPicPr>
        <p:blipFill>
          <a:blip r:embed="rId3">
            <a:extLst>
              <a:ext uri="{28A0092B-C50C-407E-A947-70E740481C1C}">
                <a14:useLocalDpi xmlns:a14="http://schemas.microsoft.com/office/drawing/2010/main" val="0"/>
              </a:ext>
            </a:extLst>
          </a:blip>
          <a:srcRect/>
          <a:stretch>
            <a:fillRect/>
          </a:stretch>
        </p:blipFill>
        <p:spPr bwMode="auto">
          <a:xfrm>
            <a:off x="6098082" y="5691924"/>
            <a:ext cx="2146032" cy="36614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077" y="2122486"/>
            <a:ext cx="1606324" cy="120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4"/>
          </p:nvPr>
        </p:nvSpPr>
        <p:spPr/>
        <p:txBody>
          <a:bodyPr/>
          <a:lstStyle/>
          <a:p>
            <a:fld id="{5D673E9C-8AA7-44C1-AA2E-99A8B2F5C0DB}" type="datetime1">
              <a:rPr lang="en-US" smtClean="0"/>
              <a:t>9/4/2018</a:t>
            </a:fld>
            <a:endParaRPr lang="en-US"/>
          </a:p>
        </p:txBody>
      </p:sp>
      <p:sp>
        <p:nvSpPr>
          <p:cNvPr id="9" name="Footer Placeholder 8"/>
          <p:cNvSpPr>
            <a:spLocks noGrp="1"/>
          </p:cNvSpPr>
          <p:nvPr>
            <p:ph type="ftr" sz="quarter" idx="15"/>
          </p:nvPr>
        </p:nvSpPr>
        <p:spPr/>
        <p:txBody>
          <a:bodyPr/>
          <a:lstStyle/>
          <a:p>
            <a:r>
              <a:rPr lang="en-US" smtClean="0"/>
              <a:t>IC3 – Key Applications</a:t>
            </a:r>
            <a:endParaRPr lang="en-US"/>
          </a:p>
        </p:txBody>
      </p:sp>
      <p:sp>
        <p:nvSpPr>
          <p:cNvPr id="10" name="Slide Number Placeholder 9"/>
          <p:cNvSpPr>
            <a:spLocks noGrp="1"/>
          </p:cNvSpPr>
          <p:nvPr>
            <p:ph type="sldNum" sz="quarter" idx="16"/>
          </p:nvPr>
        </p:nvSpPr>
        <p:spPr/>
        <p:txBody>
          <a:bodyPr/>
          <a:lstStyle/>
          <a:p>
            <a:fld id="{A06859FE-66E9-4C28-8968-9D70F0C324BC}" type="slidenum">
              <a:rPr lang="en-US" smtClean="0"/>
              <a:pPr/>
              <a:t>63</a:t>
            </a:fld>
            <a:endParaRPr lang="en-US"/>
          </a:p>
        </p:txBody>
      </p:sp>
    </p:spTree>
    <p:extLst>
      <p:ext uri="{BB962C8B-B14F-4D97-AF65-F5344CB8AC3E}">
        <p14:creationId xmlns:p14="http://schemas.microsoft.com/office/powerpoint/2010/main" val="3890499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a:t>Đ</a:t>
            </a:r>
            <a:r>
              <a:rPr lang="en-CA" smtClean="0"/>
              <a:t>iều chỉnh cách hiển thị:</a:t>
            </a:r>
          </a:p>
          <a:p>
            <a:endParaRPr lang="en-CA"/>
          </a:p>
          <a:p>
            <a:endParaRPr lang="en-CA" smtClean="0"/>
          </a:p>
          <a:p>
            <a:endParaRPr lang="en-CA"/>
          </a:p>
        </p:txBody>
      </p:sp>
      <p:grpSp>
        <p:nvGrpSpPr>
          <p:cNvPr id="1084" name="Group 1083"/>
          <p:cNvGrpSpPr/>
          <p:nvPr/>
        </p:nvGrpSpPr>
        <p:grpSpPr>
          <a:xfrm>
            <a:off x="1836624" y="2683717"/>
            <a:ext cx="8626761" cy="2811388"/>
            <a:chOff x="1836624" y="2683717"/>
            <a:chExt cx="8626761" cy="281138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624" y="3030421"/>
              <a:ext cx="61817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055976" y="4165231"/>
              <a:ext cx="1237839" cy="338554"/>
            </a:xfrm>
            <a:prstGeom prst="rect">
              <a:avLst/>
            </a:prstGeom>
          </p:spPr>
          <p:txBody>
            <a:bodyPr wrap="none">
              <a:spAutoFit/>
            </a:bodyPr>
            <a:lstStyle/>
            <a:p>
              <a:r>
                <a:rPr lang="en-CA" sz="1600" b="1">
                  <a:latin typeface="Times New Roman" pitchFamily="18" charset="0"/>
                  <a:cs typeface="Times New Roman" pitchFamily="18" charset="0"/>
                </a:rPr>
                <a:t>Cửa sổ mới </a:t>
              </a:r>
              <a:endParaRPr lang="en-US" sz="1600" b="1" dirty="0">
                <a:latin typeface="Times New Roman" pitchFamily="18" charset="0"/>
                <a:cs typeface="Times New Roman" pitchFamily="18" charset="0"/>
              </a:endParaRPr>
            </a:p>
          </p:txBody>
        </p:sp>
        <p:sp>
          <p:nvSpPr>
            <p:cNvPr id="14" name="Rectangle 13"/>
            <p:cNvSpPr/>
            <p:nvPr/>
          </p:nvSpPr>
          <p:spPr>
            <a:xfrm>
              <a:off x="2055976" y="4645694"/>
              <a:ext cx="1410964" cy="338554"/>
            </a:xfrm>
            <a:prstGeom prst="rect">
              <a:avLst/>
            </a:prstGeom>
          </p:spPr>
          <p:txBody>
            <a:bodyPr wrap="none">
              <a:spAutoFit/>
            </a:bodyPr>
            <a:lstStyle/>
            <a:p>
              <a:r>
                <a:rPr lang="en-CA" sz="1600" b="1" smtClean="0">
                  <a:latin typeface="Times New Roman" pitchFamily="18" charset="0"/>
                  <a:cs typeface="Times New Roman" pitchFamily="18" charset="0"/>
                </a:rPr>
                <a:t>Sắp xếp tất cả</a:t>
              </a:r>
              <a:endParaRPr lang="en-US" sz="1600" b="1" dirty="0">
                <a:latin typeface="Times New Roman" pitchFamily="18" charset="0"/>
                <a:cs typeface="Times New Roman" pitchFamily="18" charset="0"/>
              </a:endParaRPr>
            </a:p>
          </p:txBody>
        </p:sp>
        <p:sp>
          <p:nvSpPr>
            <p:cNvPr id="15" name="Rectangle 14"/>
            <p:cNvSpPr/>
            <p:nvPr/>
          </p:nvSpPr>
          <p:spPr>
            <a:xfrm>
              <a:off x="2055976" y="5156551"/>
              <a:ext cx="2081019" cy="338554"/>
            </a:xfrm>
            <a:prstGeom prst="rect">
              <a:avLst/>
            </a:prstGeom>
          </p:spPr>
          <p:txBody>
            <a:bodyPr wrap="none">
              <a:spAutoFit/>
            </a:bodyPr>
            <a:lstStyle/>
            <a:p>
              <a:r>
                <a:rPr lang="en-CA" sz="1600" b="1" smtClean="0">
                  <a:latin typeface="Times New Roman" pitchFamily="18" charset="0"/>
                  <a:cs typeface="Times New Roman" pitchFamily="18" charset="0"/>
                </a:rPr>
                <a:t>Đóng băng các khung</a:t>
              </a:r>
              <a:endParaRPr lang="en-US" sz="1600" b="1" dirty="0">
                <a:latin typeface="Times New Roman" pitchFamily="18" charset="0"/>
                <a:cs typeface="Times New Roman" pitchFamily="18" charset="0"/>
              </a:endParaRPr>
            </a:p>
          </p:txBody>
        </p:sp>
        <p:sp>
          <p:nvSpPr>
            <p:cNvPr id="16" name="Rectangle 15"/>
            <p:cNvSpPr/>
            <p:nvPr/>
          </p:nvSpPr>
          <p:spPr>
            <a:xfrm>
              <a:off x="4639314" y="2683717"/>
              <a:ext cx="1564852" cy="338554"/>
            </a:xfrm>
            <a:prstGeom prst="rect">
              <a:avLst/>
            </a:prstGeom>
          </p:spPr>
          <p:txBody>
            <a:bodyPr wrap="none">
              <a:spAutoFit/>
            </a:bodyPr>
            <a:lstStyle/>
            <a:p>
              <a:r>
                <a:rPr lang="en-CA" sz="1600" b="1" smtClean="0">
                  <a:latin typeface="Times New Roman" pitchFamily="18" charset="0"/>
                  <a:cs typeface="Times New Roman" pitchFamily="18" charset="0"/>
                </a:rPr>
                <a:t>Tách trang tính</a:t>
              </a:r>
              <a:endParaRPr lang="en-US" sz="1600" b="1" dirty="0">
                <a:latin typeface="Times New Roman" pitchFamily="18" charset="0"/>
                <a:cs typeface="Times New Roman" pitchFamily="18" charset="0"/>
              </a:endParaRPr>
            </a:p>
          </p:txBody>
        </p:sp>
        <p:sp>
          <p:nvSpPr>
            <p:cNvPr id="17" name="Rectangle 16"/>
            <p:cNvSpPr/>
            <p:nvPr/>
          </p:nvSpPr>
          <p:spPr>
            <a:xfrm>
              <a:off x="4704508" y="4165231"/>
              <a:ext cx="445956" cy="338554"/>
            </a:xfrm>
            <a:prstGeom prst="rect">
              <a:avLst/>
            </a:prstGeom>
          </p:spPr>
          <p:txBody>
            <a:bodyPr wrap="none">
              <a:spAutoFit/>
            </a:bodyPr>
            <a:lstStyle/>
            <a:p>
              <a:r>
                <a:rPr lang="en-CA" sz="1600" b="1" smtClean="0">
                  <a:latin typeface="Times New Roman" pitchFamily="18" charset="0"/>
                  <a:cs typeface="Times New Roman" pitchFamily="18" charset="0"/>
                </a:rPr>
                <a:t>Ẩn</a:t>
              </a:r>
              <a:endParaRPr lang="en-US" sz="1600" b="1" dirty="0">
                <a:latin typeface="Times New Roman" pitchFamily="18" charset="0"/>
                <a:cs typeface="Times New Roman" pitchFamily="18" charset="0"/>
              </a:endParaRPr>
            </a:p>
          </p:txBody>
        </p:sp>
        <p:sp>
          <p:nvSpPr>
            <p:cNvPr id="18" name="Rectangle 17"/>
            <p:cNvSpPr/>
            <p:nvPr/>
          </p:nvSpPr>
          <p:spPr>
            <a:xfrm>
              <a:off x="4726983" y="4645694"/>
              <a:ext cx="899605" cy="338554"/>
            </a:xfrm>
            <a:prstGeom prst="rect">
              <a:avLst/>
            </a:prstGeom>
          </p:spPr>
          <p:txBody>
            <a:bodyPr wrap="none">
              <a:spAutoFit/>
            </a:bodyPr>
            <a:lstStyle/>
            <a:p>
              <a:r>
                <a:rPr lang="en-CA" sz="1600" b="1" smtClean="0">
                  <a:latin typeface="Times New Roman" pitchFamily="18" charset="0"/>
                  <a:cs typeface="Times New Roman" pitchFamily="18" charset="0"/>
                </a:rPr>
                <a:t>Hiển thị</a:t>
              </a:r>
              <a:endParaRPr lang="en-US" sz="1600" b="1" dirty="0">
                <a:latin typeface="Times New Roman" pitchFamily="18" charset="0"/>
                <a:cs typeface="Times New Roman" pitchFamily="18" charset="0"/>
              </a:endParaRPr>
            </a:p>
          </p:txBody>
        </p:sp>
        <p:sp>
          <p:nvSpPr>
            <p:cNvPr id="19" name="Rectangle 18"/>
            <p:cNvSpPr/>
            <p:nvPr/>
          </p:nvSpPr>
          <p:spPr>
            <a:xfrm>
              <a:off x="6204166" y="2683717"/>
              <a:ext cx="1867819" cy="338554"/>
            </a:xfrm>
            <a:prstGeom prst="rect">
              <a:avLst/>
            </a:prstGeom>
          </p:spPr>
          <p:txBody>
            <a:bodyPr wrap="none">
              <a:spAutoFit/>
            </a:bodyPr>
            <a:lstStyle/>
            <a:p>
              <a:r>
                <a:rPr lang="en-CA" sz="1600" b="1" smtClean="0">
                  <a:latin typeface="Times New Roman" pitchFamily="18" charset="0"/>
                  <a:cs typeface="Times New Roman" pitchFamily="18" charset="0"/>
                </a:rPr>
                <a:t>Hiển thị cạnh nhau</a:t>
              </a:r>
              <a:endParaRPr lang="en-US" sz="1600" b="1" dirty="0">
                <a:latin typeface="Times New Roman" pitchFamily="18" charset="0"/>
                <a:cs typeface="Times New Roman" pitchFamily="18" charset="0"/>
              </a:endParaRPr>
            </a:p>
          </p:txBody>
        </p:sp>
        <p:sp>
          <p:nvSpPr>
            <p:cNvPr id="20" name="Rectangle 19"/>
            <p:cNvSpPr/>
            <p:nvPr/>
          </p:nvSpPr>
          <p:spPr>
            <a:xfrm>
              <a:off x="5723905" y="4202263"/>
              <a:ext cx="1414170" cy="338554"/>
            </a:xfrm>
            <a:prstGeom prst="rect">
              <a:avLst/>
            </a:prstGeom>
          </p:spPr>
          <p:txBody>
            <a:bodyPr wrap="none">
              <a:spAutoFit/>
            </a:bodyPr>
            <a:lstStyle/>
            <a:p>
              <a:r>
                <a:rPr lang="en-CA" sz="1600" b="1" smtClean="0">
                  <a:latin typeface="Times New Roman" pitchFamily="18" charset="0"/>
                  <a:cs typeface="Times New Roman" pitchFamily="18" charset="0"/>
                </a:rPr>
                <a:t>Cuộn đồng bộ</a:t>
              </a:r>
              <a:endParaRPr lang="en-US" sz="1600" b="1" dirty="0">
                <a:latin typeface="Times New Roman" pitchFamily="18" charset="0"/>
                <a:cs typeface="Times New Roman" pitchFamily="18" charset="0"/>
              </a:endParaRPr>
            </a:p>
          </p:txBody>
        </p:sp>
        <p:sp>
          <p:nvSpPr>
            <p:cNvPr id="21" name="Rectangle 20"/>
            <p:cNvSpPr/>
            <p:nvPr/>
          </p:nvSpPr>
          <p:spPr>
            <a:xfrm>
              <a:off x="5595758" y="4642397"/>
              <a:ext cx="2331087" cy="338554"/>
            </a:xfrm>
            <a:prstGeom prst="rect">
              <a:avLst/>
            </a:prstGeom>
          </p:spPr>
          <p:txBody>
            <a:bodyPr wrap="none">
              <a:spAutoFit/>
            </a:bodyPr>
            <a:lstStyle/>
            <a:p>
              <a:r>
                <a:rPr lang="en-CA" sz="1600" b="1" smtClean="0">
                  <a:latin typeface="Times New Roman" pitchFamily="18" charset="0"/>
                  <a:cs typeface="Times New Roman" pitchFamily="18" charset="0"/>
                </a:rPr>
                <a:t>Thiết lập lại vị trí cửa sổ</a:t>
              </a:r>
              <a:endParaRPr lang="en-US" sz="1600" b="1" dirty="0">
                <a:latin typeface="Times New Roman" pitchFamily="18" charset="0"/>
                <a:cs typeface="Times New Roman" pitchFamily="18" charset="0"/>
              </a:endParaRPr>
            </a:p>
          </p:txBody>
        </p:sp>
        <p:sp>
          <p:nvSpPr>
            <p:cNvPr id="22" name="Rectangle 21"/>
            <p:cNvSpPr/>
            <p:nvPr/>
          </p:nvSpPr>
          <p:spPr>
            <a:xfrm>
              <a:off x="8101841" y="3206217"/>
              <a:ext cx="2361544" cy="338554"/>
            </a:xfrm>
            <a:prstGeom prst="rect">
              <a:avLst/>
            </a:prstGeom>
          </p:spPr>
          <p:txBody>
            <a:bodyPr wrap="none">
              <a:spAutoFit/>
            </a:bodyPr>
            <a:lstStyle/>
            <a:p>
              <a:r>
                <a:rPr lang="en-CA" sz="1600" b="1" smtClean="0">
                  <a:latin typeface="Times New Roman" pitchFamily="18" charset="0"/>
                  <a:cs typeface="Times New Roman" pitchFamily="18" charset="0"/>
                </a:rPr>
                <a:t>Lưu không gian làm việc</a:t>
              </a:r>
              <a:endParaRPr lang="en-US" sz="1600" b="1" dirty="0">
                <a:latin typeface="Times New Roman" pitchFamily="18" charset="0"/>
                <a:cs typeface="Times New Roman" pitchFamily="18" charset="0"/>
              </a:endParaRPr>
            </a:p>
          </p:txBody>
        </p:sp>
        <p:sp>
          <p:nvSpPr>
            <p:cNvPr id="23" name="Rectangle 22"/>
            <p:cNvSpPr/>
            <p:nvPr/>
          </p:nvSpPr>
          <p:spPr>
            <a:xfrm>
              <a:off x="8169259" y="3551364"/>
              <a:ext cx="1470274" cy="338554"/>
            </a:xfrm>
            <a:prstGeom prst="rect">
              <a:avLst/>
            </a:prstGeom>
          </p:spPr>
          <p:txBody>
            <a:bodyPr wrap="none">
              <a:spAutoFit/>
            </a:bodyPr>
            <a:lstStyle/>
            <a:p>
              <a:r>
                <a:rPr lang="en-CA" sz="1600" b="1" smtClean="0">
                  <a:latin typeface="Times New Roman" pitchFamily="18" charset="0"/>
                  <a:cs typeface="Times New Roman" pitchFamily="18" charset="0"/>
                </a:rPr>
                <a:t>Chuyển cửa sổ</a:t>
              </a:r>
              <a:endParaRPr lang="en-US" sz="1600" b="1" dirty="0">
                <a:latin typeface="Times New Roman" pitchFamily="18" charset="0"/>
                <a:cs typeface="Times New Roman" pitchFamily="18" charset="0"/>
              </a:endParaRPr>
            </a:p>
          </p:txBody>
        </p:sp>
        <p:cxnSp>
          <p:nvCxnSpPr>
            <p:cNvPr id="1046" name="Straight Arrow Connector 1045"/>
            <p:cNvCxnSpPr/>
            <p:nvPr/>
          </p:nvCxnSpPr>
          <p:spPr>
            <a:xfrm>
              <a:off x="4566744" y="3544771"/>
              <a:ext cx="16023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83" name="Group 1082"/>
            <p:cNvGrpSpPr/>
            <p:nvPr/>
          </p:nvGrpSpPr>
          <p:grpSpPr>
            <a:xfrm>
              <a:off x="3293815" y="3022271"/>
              <a:ext cx="5487328" cy="2303558"/>
              <a:chOff x="3293815" y="3022271"/>
              <a:chExt cx="5487328" cy="2303558"/>
            </a:xfrm>
          </p:grpSpPr>
          <p:cxnSp>
            <p:nvCxnSpPr>
              <p:cNvPr id="25" name="Straight Connector 24"/>
              <p:cNvCxnSpPr>
                <a:stCxn id="12" idx="3"/>
              </p:cNvCxnSpPr>
              <p:nvPr/>
            </p:nvCxnSpPr>
            <p:spPr>
              <a:xfrm>
                <a:off x="3293815" y="4334508"/>
                <a:ext cx="173125" cy="0"/>
              </a:xfrm>
              <a:prstGeom prst="line">
                <a:avLst/>
              </a:prstGeom>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3466940" y="3841644"/>
                <a:ext cx="0" cy="4928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Connector 28"/>
              <p:cNvCxnSpPr>
                <a:stCxn id="14" idx="3"/>
              </p:cNvCxnSpPr>
              <p:nvPr/>
            </p:nvCxnSpPr>
            <p:spPr>
              <a:xfrm>
                <a:off x="3466940" y="4814971"/>
                <a:ext cx="553517" cy="0"/>
              </a:xfrm>
              <a:prstGeom prst="line">
                <a:avLst/>
              </a:prstGeom>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V="1">
                <a:off x="4020457" y="3841645"/>
                <a:ext cx="0" cy="9733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28" name="Straight Connector 1027"/>
              <p:cNvCxnSpPr>
                <a:stCxn id="15" idx="3"/>
              </p:cNvCxnSpPr>
              <p:nvPr/>
            </p:nvCxnSpPr>
            <p:spPr>
              <a:xfrm>
                <a:off x="4136995" y="5325828"/>
                <a:ext cx="246319" cy="0"/>
              </a:xfrm>
              <a:prstGeom prst="line">
                <a:avLst/>
              </a:prstGeom>
              <a:ln/>
            </p:spPr>
            <p:style>
              <a:lnRef idx="2">
                <a:schemeClr val="dk1"/>
              </a:lnRef>
              <a:fillRef idx="0">
                <a:schemeClr val="dk1"/>
              </a:fillRef>
              <a:effectRef idx="1">
                <a:schemeClr val="dk1"/>
              </a:effectRef>
              <a:fontRef idx="minor">
                <a:schemeClr val="tx1"/>
              </a:fontRef>
            </p:style>
          </p:cxnSp>
          <p:cxnSp>
            <p:nvCxnSpPr>
              <p:cNvPr id="1030" name="Straight Arrow Connector 1029"/>
              <p:cNvCxnSpPr/>
              <p:nvPr/>
            </p:nvCxnSpPr>
            <p:spPr>
              <a:xfrm flipV="1">
                <a:off x="4383314" y="3841645"/>
                <a:ext cx="0" cy="1484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2" name="Straight Arrow Connector 1031"/>
              <p:cNvCxnSpPr/>
              <p:nvPr/>
            </p:nvCxnSpPr>
            <p:spPr>
              <a:xfrm>
                <a:off x="4927486" y="3022271"/>
                <a:ext cx="0" cy="183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6" name="Straight Connector 1035"/>
              <p:cNvCxnSpPr/>
              <p:nvPr/>
            </p:nvCxnSpPr>
            <p:spPr>
              <a:xfrm flipH="1">
                <a:off x="4581258" y="4327998"/>
                <a:ext cx="160240" cy="0"/>
              </a:xfrm>
              <a:prstGeom prst="line">
                <a:avLst/>
              </a:prstGeom>
              <a:ln/>
            </p:spPr>
            <p:style>
              <a:lnRef idx="2">
                <a:schemeClr val="dk1"/>
              </a:lnRef>
              <a:fillRef idx="0">
                <a:schemeClr val="dk1"/>
              </a:fillRef>
              <a:effectRef idx="1">
                <a:schemeClr val="dk1"/>
              </a:effectRef>
              <a:fontRef idx="minor">
                <a:schemeClr val="tx1"/>
              </a:fontRef>
            </p:style>
          </p:cxnSp>
          <p:cxnSp>
            <p:nvCxnSpPr>
              <p:cNvPr id="1040" name="Straight Connector 1039"/>
              <p:cNvCxnSpPr/>
              <p:nvPr/>
            </p:nvCxnSpPr>
            <p:spPr>
              <a:xfrm flipV="1">
                <a:off x="4566744" y="3551364"/>
                <a:ext cx="0" cy="776944"/>
              </a:xfrm>
              <a:prstGeom prst="line">
                <a:avLst/>
              </a:prstGeom>
              <a:ln/>
            </p:spPr>
            <p:style>
              <a:lnRef idx="2">
                <a:schemeClr val="dk1"/>
              </a:lnRef>
              <a:fillRef idx="0">
                <a:schemeClr val="dk1"/>
              </a:fillRef>
              <a:effectRef idx="1">
                <a:schemeClr val="dk1"/>
              </a:effectRef>
              <a:fontRef idx="minor">
                <a:schemeClr val="tx1"/>
              </a:fontRef>
            </p:style>
          </p:cxnSp>
          <p:cxnSp>
            <p:nvCxnSpPr>
              <p:cNvPr id="1048" name="Straight Arrow Connector 1047"/>
              <p:cNvCxnSpPr>
                <a:stCxn id="18" idx="0"/>
              </p:cNvCxnSpPr>
              <p:nvPr/>
            </p:nvCxnSpPr>
            <p:spPr>
              <a:xfrm flipH="1" flipV="1">
                <a:off x="5176785" y="3841644"/>
                <a:ext cx="1" cy="8040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50" name="Straight Arrow Connector 1049"/>
              <p:cNvCxnSpPr/>
              <p:nvPr/>
            </p:nvCxnSpPr>
            <p:spPr>
              <a:xfrm>
                <a:off x="6204166" y="3022271"/>
                <a:ext cx="0" cy="183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53" name="Straight Connector 1052"/>
              <p:cNvCxnSpPr/>
              <p:nvPr/>
            </p:nvCxnSpPr>
            <p:spPr>
              <a:xfrm>
                <a:off x="6204166" y="3022271"/>
                <a:ext cx="385320" cy="0"/>
              </a:xfrm>
              <a:prstGeom prst="line">
                <a:avLst/>
              </a:prstGeom>
              <a:ln/>
            </p:spPr>
            <p:style>
              <a:lnRef idx="2">
                <a:schemeClr val="dk1"/>
              </a:lnRef>
              <a:fillRef idx="0">
                <a:schemeClr val="dk1"/>
              </a:fillRef>
              <a:effectRef idx="1">
                <a:schemeClr val="dk1"/>
              </a:effectRef>
              <a:fontRef idx="minor">
                <a:schemeClr val="tx1"/>
              </a:fontRef>
            </p:style>
          </p:cxnSp>
          <p:cxnSp>
            <p:nvCxnSpPr>
              <p:cNvPr id="1057" name="Straight Connector 1056"/>
              <p:cNvCxnSpPr/>
              <p:nvPr/>
            </p:nvCxnSpPr>
            <p:spPr>
              <a:xfrm flipV="1">
                <a:off x="6734629" y="3544772"/>
                <a:ext cx="0" cy="783226"/>
              </a:xfrm>
              <a:prstGeom prst="line">
                <a:avLst/>
              </a:prstGeom>
              <a:ln/>
            </p:spPr>
            <p:style>
              <a:lnRef idx="2">
                <a:schemeClr val="dk1"/>
              </a:lnRef>
              <a:fillRef idx="0">
                <a:schemeClr val="dk1"/>
              </a:fillRef>
              <a:effectRef idx="1">
                <a:schemeClr val="dk1"/>
              </a:effectRef>
              <a:fontRef idx="minor">
                <a:schemeClr val="tx1"/>
              </a:fontRef>
            </p:style>
          </p:cxnSp>
          <p:cxnSp>
            <p:nvCxnSpPr>
              <p:cNvPr id="1059" name="Straight Arrow Connector 1058"/>
              <p:cNvCxnSpPr/>
              <p:nvPr/>
            </p:nvCxnSpPr>
            <p:spPr>
              <a:xfrm flipH="1">
                <a:off x="6589486" y="3544771"/>
                <a:ext cx="14514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61" name="Straight Arrow Connector 1060"/>
              <p:cNvCxnSpPr/>
              <p:nvPr/>
            </p:nvCxnSpPr>
            <p:spPr>
              <a:xfrm flipV="1">
                <a:off x="5791201" y="3841645"/>
                <a:ext cx="0" cy="8040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63" name="Straight Connector 1062"/>
              <p:cNvCxnSpPr/>
              <p:nvPr/>
            </p:nvCxnSpPr>
            <p:spPr>
              <a:xfrm flipV="1">
                <a:off x="8781143" y="3030421"/>
                <a:ext cx="0" cy="175796"/>
              </a:xfrm>
              <a:prstGeom prst="line">
                <a:avLst/>
              </a:prstGeom>
              <a:ln/>
            </p:spPr>
            <p:style>
              <a:lnRef idx="2">
                <a:schemeClr val="dk1"/>
              </a:lnRef>
              <a:fillRef idx="0">
                <a:schemeClr val="dk1"/>
              </a:fillRef>
              <a:effectRef idx="1">
                <a:schemeClr val="dk1"/>
              </a:effectRef>
              <a:fontRef idx="minor">
                <a:schemeClr val="tx1"/>
              </a:fontRef>
            </p:style>
          </p:cxnSp>
          <p:cxnSp>
            <p:nvCxnSpPr>
              <p:cNvPr id="1065" name="Straight Connector 1064"/>
              <p:cNvCxnSpPr>
                <a:endCxn id="19" idx="2"/>
              </p:cNvCxnSpPr>
              <p:nvPr/>
            </p:nvCxnSpPr>
            <p:spPr>
              <a:xfrm flipH="1">
                <a:off x="7138076" y="3022271"/>
                <a:ext cx="1643067" cy="0"/>
              </a:xfrm>
              <a:prstGeom prst="line">
                <a:avLst/>
              </a:prstGeom>
              <a:ln/>
            </p:spPr>
            <p:style>
              <a:lnRef idx="2">
                <a:schemeClr val="dk1"/>
              </a:lnRef>
              <a:fillRef idx="0">
                <a:schemeClr val="dk1"/>
              </a:fillRef>
              <a:effectRef idx="1">
                <a:schemeClr val="dk1"/>
              </a:effectRef>
              <a:fontRef idx="minor">
                <a:schemeClr val="tx1"/>
              </a:fontRef>
            </p:style>
          </p:cxnSp>
          <p:cxnSp>
            <p:nvCxnSpPr>
              <p:cNvPr id="1067" name="Straight Arrow Connector 1066"/>
              <p:cNvCxnSpPr>
                <a:stCxn id="19" idx="2"/>
              </p:cNvCxnSpPr>
              <p:nvPr/>
            </p:nvCxnSpPr>
            <p:spPr>
              <a:xfrm>
                <a:off x="7138076" y="3022271"/>
                <a:ext cx="0" cy="183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69" name="Straight Arrow Connector 1068"/>
              <p:cNvCxnSpPr/>
              <p:nvPr/>
            </p:nvCxnSpPr>
            <p:spPr>
              <a:xfrm flipH="1">
                <a:off x="7926845" y="3711018"/>
                <a:ext cx="32949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
        <p:nvSpPr>
          <p:cNvPr id="1085" name="Date Placeholder 1084"/>
          <p:cNvSpPr>
            <a:spLocks noGrp="1"/>
          </p:cNvSpPr>
          <p:nvPr>
            <p:ph type="dt" sz="half" idx="14"/>
          </p:nvPr>
        </p:nvSpPr>
        <p:spPr/>
        <p:txBody>
          <a:bodyPr/>
          <a:lstStyle/>
          <a:p>
            <a:fld id="{19827180-91A7-4800-8D01-DE6B236EB183}" type="datetime1">
              <a:rPr lang="en-US" smtClean="0"/>
              <a:t>9/4/2018</a:t>
            </a:fld>
            <a:endParaRPr lang="en-US"/>
          </a:p>
        </p:txBody>
      </p:sp>
      <p:sp>
        <p:nvSpPr>
          <p:cNvPr id="1086" name="Footer Placeholder 1085"/>
          <p:cNvSpPr>
            <a:spLocks noGrp="1"/>
          </p:cNvSpPr>
          <p:nvPr>
            <p:ph type="ftr" sz="quarter" idx="15"/>
          </p:nvPr>
        </p:nvSpPr>
        <p:spPr/>
        <p:txBody>
          <a:bodyPr/>
          <a:lstStyle/>
          <a:p>
            <a:r>
              <a:rPr lang="en-US" smtClean="0"/>
              <a:t>IC3 – Key Applications</a:t>
            </a:r>
            <a:endParaRPr lang="en-US"/>
          </a:p>
        </p:txBody>
      </p:sp>
      <p:sp>
        <p:nvSpPr>
          <p:cNvPr id="1087" name="Slide Number Placeholder 1086"/>
          <p:cNvSpPr>
            <a:spLocks noGrp="1"/>
          </p:cNvSpPr>
          <p:nvPr>
            <p:ph type="sldNum" sz="quarter" idx="16"/>
          </p:nvPr>
        </p:nvSpPr>
        <p:spPr/>
        <p:txBody>
          <a:bodyPr/>
          <a:lstStyle/>
          <a:p>
            <a:fld id="{A06859FE-66E9-4C28-8968-9D70F0C324BC}" type="slidenum">
              <a:rPr lang="en-US" smtClean="0"/>
              <a:pPr/>
              <a:t>64</a:t>
            </a:fld>
            <a:endParaRPr lang="en-US"/>
          </a:p>
        </p:txBody>
      </p:sp>
    </p:spTree>
    <p:extLst>
      <p:ext uri="{BB962C8B-B14F-4D97-AF65-F5344CB8AC3E}">
        <p14:creationId xmlns:p14="http://schemas.microsoft.com/office/powerpoint/2010/main" val="3766436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Tùy chỉnh bản in</a:t>
            </a:r>
            <a:endParaRPr lang="en-US" smtClean="0"/>
          </a:p>
          <a:p>
            <a:endParaRPr lang="en-US" dirty="0"/>
          </a:p>
        </p:txBody>
      </p:sp>
      <p:grpSp>
        <p:nvGrpSpPr>
          <p:cNvPr id="10" name="Group 9"/>
          <p:cNvGrpSpPr/>
          <p:nvPr/>
        </p:nvGrpSpPr>
        <p:grpSpPr>
          <a:xfrm>
            <a:off x="4169456" y="2006828"/>
            <a:ext cx="5699975" cy="3848100"/>
            <a:chOff x="4169456" y="2006828"/>
            <a:chExt cx="5699975" cy="38481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456" y="2006828"/>
              <a:ext cx="12954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26950" y="4455662"/>
              <a:ext cx="4142481" cy="338554"/>
            </a:xfrm>
            <a:prstGeom prst="rect">
              <a:avLst/>
            </a:prstGeom>
          </p:spPr>
          <p:txBody>
            <a:bodyPr wrap="none">
              <a:spAutoFit/>
            </a:bodyPr>
            <a:lstStyle/>
            <a:p>
              <a:r>
                <a:rPr lang="en-CA" sz="1600" b="1">
                  <a:latin typeface="Times New Roman" pitchFamily="18" charset="0"/>
                  <a:cs typeface="Times New Roman" pitchFamily="18" charset="0"/>
                </a:rPr>
                <a:t>Để xem trước các ngắt trang nằm ở vị trí nào</a:t>
              </a:r>
              <a:endParaRPr lang="vi-VN" sz="1600" b="1">
                <a:latin typeface="Times New Roman" pitchFamily="18" charset="0"/>
                <a:cs typeface="Times New Roman" pitchFamily="18" charset="0"/>
              </a:endParaRPr>
            </a:p>
          </p:txBody>
        </p:sp>
        <p:cxnSp>
          <p:nvCxnSpPr>
            <p:cNvPr id="9" name="Straight Arrow Connector 8"/>
            <p:cNvCxnSpPr>
              <a:stCxn id="7" idx="1"/>
            </p:cNvCxnSpPr>
            <p:nvPr/>
          </p:nvCxnSpPr>
          <p:spPr>
            <a:xfrm flipH="1">
              <a:off x="4817156" y="4624939"/>
              <a:ext cx="90979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1" name="Date Placeholder 10"/>
          <p:cNvSpPr>
            <a:spLocks noGrp="1"/>
          </p:cNvSpPr>
          <p:nvPr>
            <p:ph type="dt" sz="half" idx="14"/>
          </p:nvPr>
        </p:nvSpPr>
        <p:spPr/>
        <p:txBody>
          <a:bodyPr/>
          <a:lstStyle/>
          <a:p>
            <a:fld id="{D1752B76-B09F-4293-99F0-8C800A004B14}" type="datetime1">
              <a:rPr lang="en-US" smtClean="0"/>
              <a:t>9/4/2018</a:t>
            </a:fld>
            <a:endParaRPr lang="en-US"/>
          </a:p>
        </p:txBody>
      </p:sp>
      <p:sp>
        <p:nvSpPr>
          <p:cNvPr id="12" name="Footer Placeholder 11"/>
          <p:cNvSpPr>
            <a:spLocks noGrp="1"/>
          </p:cNvSpPr>
          <p:nvPr>
            <p:ph type="ftr" sz="quarter" idx="15"/>
          </p:nvPr>
        </p:nvSpPr>
        <p:spPr/>
        <p:txBody>
          <a:bodyPr/>
          <a:lstStyle/>
          <a:p>
            <a:r>
              <a:rPr lang="en-US" smtClean="0"/>
              <a:t>IC3 – Key Applications</a:t>
            </a:r>
            <a:endParaRPr lang="en-US"/>
          </a:p>
        </p:txBody>
      </p:sp>
      <p:sp>
        <p:nvSpPr>
          <p:cNvPr id="13" name="Slide Number Placeholder 12"/>
          <p:cNvSpPr>
            <a:spLocks noGrp="1"/>
          </p:cNvSpPr>
          <p:nvPr>
            <p:ph type="sldNum" sz="quarter" idx="16"/>
          </p:nvPr>
        </p:nvSpPr>
        <p:spPr/>
        <p:txBody>
          <a:bodyPr/>
          <a:lstStyle/>
          <a:p>
            <a:fld id="{A06859FE-66E9-4C28-8968-9D70F0C324BC}" type="slidenum">
              <a:rPr lang="en-US" smtClean="0"/>
              <a:pPr/>
              <a:t>65</a:t>
            </a:fld>
            <a:endParaRPr lang="en-US"/>
          </a:p>
        </p:txBody>
      </p:sp>
    </p:spTree>
    <p:extLst>
      <p:ext uri="{BB962C8B-B14F-4D97-AF65-F5344CB8AC3E}">
        <p14:creationId xmlns:p14="http://schemas.microsoft.com/office/powerpoint/2010/main" val="24415109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Tùy chỉnh bản in</a:t>
            </a:r>
            <a:endParaRPr lang="en-US" smtClean="0"/>
          </a:p>
        </p:txBody>
      </p:sp>
      <p:grpSp>
        <p:nvGrpSpPr>
          <p:cNvPr id="16" name="Group 15"/>
          <p:cNvGrpSpPr/>
          <p:nvPr/>
        </p:nvGrpSpPr>
        <p:grpSpPr>
          <a:xfrm>
            <a:off x="1171166" y="2858852"/>
            <a:ext cx="6640292" cy="2365148"/>
            <a:chOff x="3530146" y="2555195"/>
            <a:chExt cx="6640292" cy="2365148"/>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146" y="2555195"/>
              <a:ext cx="4438131" cy="236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090001" y="4194403"/>
              <a:ext cx="1507144" cy="338554"/>
            </a:xfrm>
            <a:prstGeom prst="rect">
              <a:avLst/>
            </a:prstGeom>
          </p:spPr>
          <p:txBody>
            <a:bodyPr wrap="none">
              <a:spAutoFit/>
            </a:bodyPr>
            <a:lstStyle/>
            <a:p>
              <a:r>
                <a:rPr lang="en-CA" sz="1600" b="1" smtClean="0">
                  <a:latin typeface="Times New Roman" pitchFamily="18" charset="0"/>
                  <a:cs typeface="Times New Roman" pitchFamily="18" charset="0"/>
                </a:rPr>
                <a:t>Xóa </a:t>
              </a:r>
              <a:r>
                <a:rPr lang="en-CA" sz="1600" b="1">
                  <a:latin typeface="Times New Roman" pitchFamily="18" charset="0"/>
                  <a:cs typeface="Times New Roman" pitchFamily="18" charset="0"/>
                </a:rPr>
                <a:t>ngắt trang</a:t>
              </a:r>
              <a:endParaRPr lang="vi-VN" sz="1600" b="1">
                <a:latin typeface="Times New Roman" pitchFamily="18" charset="0"/>
                <a:cs typeface="Times New Roman" pitchFamily="18" charset="0"/>
              </a:endParaRPr>
            </a:p>
          </p:txBody>
        </p:sp>
        <p:sp>
          <p:nvSpPr>
            <p:cNvPr id="8" name="Rectangle 7"/>
            <p:cNvSpPr/>
            <p:nvPr/>
          </p:nvSpPr>
          <p:spPr>
            <a:xfrm>
              <a:off x="8082747" y="3872149"/>
              <a:ext cx="1620957" cy="338554"/>
            </a:xfrm>
            <a:prstGeom prst="rect">
              <a:avLst/>
            </a:prstGeom>
          </p:spPr>
          <p:txBody>
            <a:bodyPr wrap="none">
              <a:spAutoFit/>
            </a:bodyPr>
            <a:lstStyle/>
            <a:p>
              <a:r>
                <a:rPr lang="en-CA" sz="1600" b="1" smtClean="0">
                  <a:latin typeface="Times New Roman" pitchFamily="18" charset="0"/>
                  <a:cs typeface="Times New Roman" pitchFamily="18" charset="0"/>
                </a:rPr>
                <a:t>Chèn </a:t>
              </a:r>
              <a:r>
                <a:rPr lang="en-CA" sz="1600" b="1">
                  <a:latin typeface="Times New Roman" pitchFamily="18" charset="0"/>
                  <a:cs typeface="Times New Roman" pitchFamily="18" charset="0"/>
                </a:rPr>
                <a:t>ngắt trang</a:t>
              </a:r>
              <a:endParaRPr lang="vi-VN" sz="1600" b="1">
                <a:latin typeface="Times New Roman" pitchFamily="18" charset="0"/>
                <a:cs typeface="Times New Roman" pitchFamily="18" charset="0"/>
              </a:endParaRPr>
            </a:p>
          </p:txBody>
        </p:sp>
        <p:sp>
          <p:nvSpPr>
            <p:cNvPr id="9" name="Rectangle 8"/>
            <p:cNvSpPr/>
            <p:nvPr/>
          </p:nvSpPr>
          <p:spPr>
            <a:xfrm>
              <a:off x="8126289" y="4545240"/>
              <a:ext cx="2044149" cy="338554"/>
            </a:xfrm>
            <a:prstGeom prst="rect">
              <a:avLst/>
            </a:prstGeom>
          </p:spPr>
          <p:txBody>
            <a:bodyPr wrap="none">
              <a:spAutoFit/>
            </a:bodyPr>
            <a:lstStyle/>
            <a:p>
              <a:r>
                <a:rPr lang="en-CA" sz="1600" b="1" smtClean="0">
                  <a:latin typeface="Times New Roman" pitchFamily="18" charset="0"/>
                  <a:cs typeface="Times New Roman" pitchFamily="18" charset="0"/>
                </a:rPr>
                <a:t>Xóa tất cả </a:t>
              </a:r>
              <a:r>
                <a:rPr lang="en-CA" sz="1600" b="1">
                  <a:latin typeface="Times New Roman" pitchFamily="18" charset="0"/>
                  <a:cs typeface="Times New Roman" pitchFamily="18" charset="0"/>
                </a:rPr>
                <a:t>ngắt trang</a:t>
              </a:r>
              <a:endParaRPr lang="vi-VN" sz="1600" b="1">
                <a:latin typeface="Times New Roman" pitchFamily="18" charset="0"/>
                <a:cs typeface="Times New Roman" pitchFamily="18" charset="0"/>
              </a:endParaRPr>
            </a:p>
          </p:txBody>
        </p:sp>
        <p:cxnSp>
          <p:nvCxnSpPr>
            <p:cNvPr id="12" name="Straight Arrow Connector 11"/>
            <p:cNvCxnSpPr/>
            <p:nvPr/>
          </p:nvCxnSpPr>
          <p:spPr>
            <a:xfrm flipH="1">
              <a:off x="7547429" y="4349166"/>
              <a:ext cx="5280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H="1">
              <a:off x="7660706" y="4716654"/>
              <a:ext cx="5280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7547429" y="4043563"/>
              <a:ext cx="5280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24" name="Group 23"/>
          <p:cNvGrpSpPr/>
          <p:nvPr/>
        </p:nvGrpSpPr>
        <p:grpSpPr>
          <a:xfrm>
            <a:off x="7925296" y="2625258"/>
            <a:ext cx="3450750" cy="2832336"/>
            <a:chOff x="7925296" y="2625258"/>
            <a:chExt cx="3450750" cy="2832336"/>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5296" y="2625258"/>
              <a:ext cx="3450750" cy="283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152976" y="4192586"/>
              <a:ext cx="2140330" cy="338554"/>
            </a:xfrm>
            <a:prstGeom prst="rect">
              <a:avLst/>
            </a:prstGeom>
            <a:solidFill>
              <a:schemeClr val="bg1"/>
            </a:solidFill>
          </p:spPr>
          <p:txBody>
            <a:bodyPr wrap="none">
              <a:spAutoFit/>
            </a:bodyPr>
            <a:lstStyle/>
            <a:p>
              <a:r>
                <a:rPr lang="en-CA" sz="1600" b="1">
                  <a:latin typeface="Times New Roman" pitchFamily="18" charset="0"/>
                  <a:cs typeface="Times New Roman" pitchFamily="18" charset="0"/>
                </a:rPr>
                <a:t>bỏ qua các ngắt trang </a:t>
              </a:r>
              <a:endParaRPr lang="vi-VN" sz="1600" b="1">
                <a:latin typeface="Times New Roman" pitchFamily="18" charset="0"/>
                <a:cs typeface="Times New Roman" pitchFamily="18" charset="0"/>
              </a:endParaRPr>
            </a:p>
          </p:txBody>
        </p:sp>
        <p:cxnSp>
          <p:nvCxnSpPr>
            <p:cNvPr id="21" name="Straight Arrow Connector 20"/>
            <p:cNvCxnSpPr/>
            <p:nvPr/>
          </p:nvCxnSpPr>
          <p:spPr>
            <a:xfrm flipV="1">
              <a:off x="8302171" y="3918853"/>
              <a:ext cx="0" cy="2737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8152976" y="3715657"/>
              <a:ext cx="2036053" cy="2031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5" name="Date Placeholder 24"/>
          <p:cNvSpPr>
            <a:spLocks noGrp="1"/>
          </p:cNvSpPr>
          <p:nvPr>
            <p:ph type="dt" sz="half" idx="14"/>
          </p:nvPr>
        </p:nvSpPr>
        <p:spPr/>
        <p:txBody>
          <a:bodyPr/>
          <a:lstStyle/>
          <a:p>
            <a:fld id="{D83E754A-E57B-4279-B750-3518E1AF55F4}" type="datetime1">
              <a:rPr lang="en-US" smtClean="0"/>
              <a:t>9/4/2018</a:t>
            </a:fld>
            <a:endParaRPr lang="en-US"/>
          </a:p>
        </p:txBody>
      </p:sp>
      <p:sp>
        <p:nvSpPr>
          <p:cNvPr id="26" name="Footer Placeholder 25"/>
          <p:cNvSpPr>
            <a:spLocks noGrp="1"/>
          </p:cNvSpPr>
          <p:nvPr>
            <p:ph type="ftr" sz="quarter" idx="15"/>
          </p:nvPr>
        </p:nvSpPr>
        <p:spPr/>
        <p:txBody>
          <a:bodyPr/>
          <a:lstStyle/>
          <a:p>
            <a:r>
              <a:rPr lang="en-US" smtClean="0"/>
              <a:t>IC3 – Key Applications</a:t>
            </a:r>
            <a:endParaRPr lang="en-US"/>
          </a:p>
        </p:txBody>
      </p:sp>
      <p:sp>
        <p:nvSpPr>
          <p:cNvPr id="27" name="Slide Number Placeholder 26"/>
          <p:cNvSpPr>
            <a:spLocks noGrp="1"/>
          </p:cNvSpPr>
          <p:nvPr>
            <p:ph type="sldNum" sz="quarter" idx="16"/>
          </p:nvPr>
        </p:nvSpPr>
        <p:spPr/>
        <p:txBody>
          <a:bodyPr/>
          <a:lstStyle/>
          <a:p>
            <a:fld id="{A06859FE-66E9-4C28-8968-9D70F0C324BC}" type="slidenum">
              <a:rPr lang="en-US" smtClean="0"/>
              <a:pPr/>
              <a:t>66</a:t>
            </a:fld>
            <a:endParaRPr lang="en-US"/>
          </a:p>
        </p:txBody>
      </p:sp>
    </p:spTree>
    <p:extLst>
      <p:ext uri="{BB962C8B-B14F-4D97-AF65-F5344CB8AC3E}">
        <p14:creationId xmlns:p14="http://schemas.microsoft.com/office/powerpoint/2010/main" val="692412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Tùy chỉnh bản in</a:t>
            </a:r>
            <a:endParaRPr lang="en-US" smtClean="0"/>
          </a:p>
          <a:p>
            <a:pPr lvl="2">
              <a:buFont typeface="Wingdings" pitchFamily="2" charset="2"/>
              <a:buChar char="§"/>
            </a:pPr>
            <a:r>
              <a:rPr lang="en-CA" sz="2600" smtClean="0"/>
              <a:t>Trên thẻ View</a:t>
            </a:r>
          </a:p>
          <a:p>
            <a:pPr lvl="2">
              <a:buFont typeface="Wingdings" pitchFamily="2" charset="2"/>
              <a:buChar char="§"/>
            </a:pPr>
            <a:endParaRPr lang="en-CA" sz="2600" smtClean="0"/>
          </a:p>
          <a:p>
            <a:pPr lvl="2">
              <a:buFont typeface="Wingdings" pitchFamily="2" charset="2"/>
              <a:buChar char="§"/>
            </a:pPr>
            <a:endParaRPr lang="en-CA" sz="2000"/>
          </a:p>
          <a:p>
            <a:pPr marL="1463613" lvl="2" indent="0">
              <a:buNone/>
            </a:pPr>
            <a:endParaRPr lang="vi-VN" sz="1200"/>
          </a:p>
          <a:p>
            <a:pPr marL="1463613" lvl="2" indent="0">
              <a:buNone/>
            </a:pPr>
            <a:endParaRPr lang="en-CA" smtClean="0"/>
          </a:p>
          <a:p>
            <a:pPr lvl="2">
              <a:buFont typeface="Wingdings" pitchFamily="2" charset="2"/>
              <a:buChar char="§"/>
            </a:pPr>
            <a:r>
              <a:rPr lang="en-US" sz="2600" smtClean="0"/>
              <a:t>Click     </a:t>
            </a:r>
            <a:r>
              <a:rPr lang="en-US" sz="2600" smtClean="0"/>
              <a:t>(Page Break Preview) </a:t>
            </a:r>
            <a:r>
              <a:rPr lang="en-CA" sz="2600" smtClean="0"/>
              <a:t>từ các nút nằm phía bên phải của thanh trạng thái</a:t>
            </a:r>
            <a:endParaRPr lang="en-US" sz="2600" smtClean="0"/>
          </a:p>
          <a:p>
            <a:endParaRPr lang="en-US" dirty="0"/>
          </a:p>
        </p:txBody>
      </p:sp>
      <p:grpSp>
        <p:nvGrpSpPr>
          <p:cNvPr id="12" name="Group 11"/>
          <p:cNvGrpSpPr/>
          <p:nvPr/>
        </p:nvGrpSpPr>
        <p:grpSpPr>
          <a:xfrm>
            <a:off x="3418340" y="1550760"/>
            <a:ext cx="8039558" cy="3931045"/>
            <a:chOff x="3418340" y="1550760"/>
            <a:chExt cx="8039558" cy="3931045"/>
          </a:xfrm>
        </p:grpSpPr>
        <p:pic>
          <p:nvPicPr>
            <p:cNvPr id="6" name="Picture 5" descr="u5-119"/>
            <p:cNvPicPr/>
            <p:nvPr/>
          </p:nvPicPr>
          <p:blipFill>
            <a:blip r:embed="rId3">
              <a:extLst>
                <a:ext uri="{28A0092B-C50C-407E-A947-70E740481C1C}">
                  <a14:useLocalDpi xmlns:a14="http://schemas.microsoft.com/office/drawing/2010/main" val="0"/>
                </a:ext>
              </a:extLst>
            </a:blip>
            <a:srcRect/>
            <a:stretch>
              <a:fillRect/>
            </a:stretch>
          </p:blipFill>
          <p:spPr bwMode="auto">
            <a:xfrm>
              <a:off x="3418340" y="5269115"/>
              <a:ext cx="276947" cy="212690"/>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464" y="1550760"/>
              <a:ext cx="28575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19136" y="3768949"/>
              <a:ext cx="3438762" cy="338554"/>
            </a:xfrm>
            <a:prstGeom prst="rect">
              <a:avLst/>
            </a:prstGeom>
          </p:spPr>
          <p:txBody>
            <a:bodyPr wrap="none">
              <a:spAutoFit/>
            </a:bodyPr>
            <a:lstStyle/>
            <a:p>
              <a:r>
                <a:rPr lang="en-CA" sz="1600" b="1">
                  <a:latin typeface="Times New Roman" pitchFamily="18" charset="0"/>
                  <a:cs typeface="Times New Roman" pitchFamily="18" charset="0"/>
                </a:rPr>
                <a:t>kéo các ngắt trang đến một vị trí mới</a:t>
              </a:r>
              <a:endParaRPr lang="vi-VN" sz="1600" b="1">
                <a:latin typeface="Times New Roman" pitchFamily="18" charset="0"/>
                <a:cs typeface="Times New Roman" pitchFamily="18" charset="0"/>
              </a:endParaRPr>
            </a:p>
          </p:txBody>
        </p:sp>
        <p:cxnSp>
          <p:nvCxnSpPr>
            <p:cNvPr id="7" name="Straight Arrow Connector 6"/>
            <p:cNvCxnSpPr/>
            <p:nvPr/>
          </p:nvCxnSpPr>
          <p:spPr>
            <a:xfrm flipH="1">
              <a:off x="7827964" y="3967254"/>
              <a:ext cx="28552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8055429" y="3166156"/>
              <a:ext cx="2196435" cy="338554"/>
            </a:xfrm>
            <a:prstGeom prst="rect">
              <a:avLst/>
            </a:prstGeom>
          </p:spPr>
          <p:txBody>
            <a:bodyPr wrap="none">
              <a:spAutoFit/>
            </a:bodyPr>
            <a:lstStyle/>
            <a:p>
              <a:r>
                <a:rPr lang="en-CA" sz="1600" b="1" smtClean="0">
                  <a:latin typeface="Times New Roman" pitchFamily="18" charset="0"/>
                  <a:cs typeface="Times New Roman" pitchFamily="18" charset="0"/>
                </a:rPr>
                <a:t>Số </a:t>
              </a:r>
              <a:r>
                <a:rPr lang="en-CA" sz="1600" b="1">
                  <a:latin typeface="Times New Roman" pitchFamily="18" charset="0"/>
                  <a:cs typeface="Times New Roman" pitchFamily="18" charset="0"/>
                </a:rPr>
                <a:t>trang được hiển thị </a:t>
              </a:r>
              <a:endParaRPr lang="vi-VN" sz="1600" b="1">
                <a:latin typeface="Times New Roman" pitchFamily="18" charset="0"/>
                <a:cs typeface="Times New Roman" pitchFamily="18" charset="0"/>
              </a:endParaRPr>
            </a:p>
          </p:txBody>
        </p:sp>
        <p:cxnSp>
          <p:nvCxnSpPr>
            <p:cNvPr id="11" name="Straight Arrow Connector 10"/>
            <p:cNvCxnSpPr/>
            <p:nvPr/>
          </p:nvCxnSpPr>
          <p:spPr>
            <a:xfrm flipH="1">
              <a:off x="6879771" y="3335433"/>
              <a:ext cx="11756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3" name="Date Placeholder 12"/>
          <p:cNvSpPr>
            <a:spLocks noGrp="1"/>
          </p:cNvSpPr>
          <p:nvPr>
            <p:ph type="dt" sz="half" idx="14"/>
          </p:nvPr>
        </p:nvSpPr>
        <p:spPr/>
        <p:txBody>
          <a:bodyPr/>
          <a:lstStyle/>
          <a:p>
            <a:fld id="{03E6CA63-13DB-46A1-9A18-40B0580AA691}" type="datetime1">
              <a:rPr lang="en-US" smtClean="0"/>
              <a:t>9/4/2018</a:t>
            </a:fld>
            <a:endParaRPr lang="en-US"/>
          </a:p>
        </p:txBody>
      </p:sp>
      <p:sp>
        <p:nvSpPr>
          <p:cNvPr id="14" name="Footer Placeholder 13"/>
          <p:cNvSpPr>
            <a:spLocks noGrp="1"/>
          </p:cNvSpPr>
          <p:nvPr>
            <p:ph type="ftr" sz="quarter" idx="15"/>
          </p:nvPr>
        </p:nvSpPr>
        <p:spPr/>
        <p:txBody>
          <a:bodyPr/>
          <a:lstStyle/>
          <a:p>
            <a:r>
              <a:rPr lang="en-US" smtClean="0"/>
              <a:t>IC3 – Key Applications</a:t>
            </a:r>
            <a:endParaRPr lang="en-US"/>
          </a:p>
        </p:txBody>
      </p:sp>
      <p:sp>
        <p:nvSpPr>
          <p:cNvPr id="15" name="Slide Number Placeholder 14"/>
          <p:cNvSpPr>
            <a:spLocks noGrp="1"/>
          </p:cNvSpPr>
          <p:nvPr>
            <p:ph type="sldNum" sz="quarter" idx="16"/>
          </p:nvPr>
        </p:nvSpPr>
        <p:spPr/>
        <p:txBody>
          <a:bodyPr/>
          <a:lstStyle/>
          <a:p>
            <a:fld id="{A06859FE-66E9-4C28-8968-9D70F0C324BC}" type="slidenum">
              <a:rPr lang="en-US" smtClean="0"/>
              <a:pPr/>
              <a:t>67</a:t>
            </a:fld>
            <a:endParaRPr lang="en-US"/>
          </a:p>
        </p:txBody>
      </p:sp>
    </p:spTree>
    <p:extLst>
      <p:ext uri="{BB962C8B-B14F-4D97-AF65-F5344CB8AC3E}">
        <p14:creationId xmlns:p14="http://schemas.microsoft.com/office/powerpoint/2010/main" val="12631602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US" smtClean="0"/>
              <a:t>Để thay đổi thiết lập trang:</a:t>
            </a:r>
          </a:p>
          <a:p>
            <a:pPr lvl="1"/>
            <a:r>
              <a:rPr lang="en-CA" smtClean="0"/>
              <a:t>Trên thẻ </a:t>
            </a:r>
            <a:r>
              <a:rPr lang="en-CA" b="1" smtClean="0"/>
              <a:t>Page Layout</a:t>
            </a:r>
            <a:endParaRPr lang="en-CA" b="1"/>
          </a:p>
          <a:p>
            <a:pPr lvl="1"/>
            <a:endParaRPr lang="en-CA" smtClean="0"/>
          </a:p>
          <a:p>
            <a:pPr marL="731807" lvl="1" indent="0">
              <a:buNone/>
            </a:pPr>
            <a:endParaRPr lang="en-US" smtClean="0"/>
          </a:p>
          <a:p>
            <a:pPr marL="731807" lvl="1" indent="0">
              <a:buNone/>
            </a:pPr>
            <a:r>
              <a:rPr lang="en-US" smtClean="0"/>
              <a:t> </a:t>
            </a:r>
          </a:p>
          <a:p>
            <a:pPr lvl="1"/>
            <a:r>
              <a:rPr lang="en-CA" smtClean="0"/>
              <a:t>Trên thẻ </a:t>
            </a:r>
            <a:r>
              <a:rPr lang="en-CA" b="1" smtClean="0"/>
              <a:t>Page Layout</a:t>
            </a:r>
            <a:r>
              <a:rPr lang="en-CA" smtClean="0"/>
              <a:t>, trong nhóm </a:t>
            </a:r>
            <a:r>
              <a:rPr lang="en-CA" b="1" smtClean="0"/>
              <a:t>Page Setup</a:t>
            </a:r>
            <a:r>
              <a:rPr lang="en-CA" smtClean="0"/>
              <a:t>, nhấp chuột vào Page Setup Dialog box launcher </a:t>
            </a:r>
            <a:endParaRPr lang="en-US" smtClean="0"/>
          </a:p>
          <a:p>
            <a:endParaRPr lang="en-US" dirty="0"/>
          </a:p>
        </p:txBody>
      </p:sp>
      <p:grpSp>
        <p:nvGrpSpPr>
          <p:cNvPr id="17" name="Group 16"/>
          <p:cNvGrpSpPr/>
          <p:nvPr/>
        </p:nvGrpSpPr>
        <p:grpSpPr>
          <a:xfrm>
            <a:off x="3807670" y="2479136"/>
            <a:ext cx="4558137" cy="2039088"/>
            <a:chOff x="3807670" y="2479136"/>
            <a:chExt cx="4558137" cy="2039088"/>
          </a:xfrm>
        </p:grpSpPr>
        <p:pic>
          <p:nvPicPr>
            <p:cNvPr id="6" name="Picture 5" descr="C:\Users\swong\Documents\Manuals\IC3 GS4\7314 IC3 GS4\Screens\L9\l9-111.png"/>
            <p:cNvPicPr/>
            <p:nvPr/>
          </p:nvPicPr>
          <p:blipFill>
            <a:blip r:embed="rId3">
              <a:extLst>
                <a:ext uri="{28A0092B-C50C-407E-A947-70E740481C1C}">
                  <a14:useLocalDpi xmlns:a14="http://schemas.microsoft.com/office/drawing/2010/main" val="0"/>
                </a:ext>
              </a:extLst>
            </a:blip>
            <a:stretch>
              <a:fillRect/>
            </a:stretch>
          </p:blipFill>
          <p:spPr bwMode="auto">
            <a:xfrm>
              <a:off x="3807670" y="2954092"/>
              <a:ext cx="4558137" cy="1072597"/>
            </a:xfrm>
            <a:prstGeom prst="rect">
              <a:avLst/>
            </a:prstGeom>
            <a:noFill/>
            <a:ln>
              <a:noFill/>
            </a:ln>
          </p:spPr>
        </p:pic>
        <p:sp>
          <p:nvSpPr>
            <p:cNvPr id="7" name="Rectangle 6"/>
            <p:cNvSpPr/>
            <p:nvPr/>
          </p:nvSpPr>
          <p:spPr>
            <a:xfrm>
              <a:off x="3807670" y="4179670"/>
              <a:ext cx="942887" cy="338554"/>
            </a:xfrm>
            <a:prstGeom prst="rect">
              <a:avLst/>
            </a:prstGeom>
          </p:spPr>
          <p:txBody>
            <a:bodyPr wrap="none">
              <a:spAutoFit/>
            </a:bodyPr>
            <a:lstStyle/>
            <a:p>
              <a:r>
                <a:rPr lang="en-US" sz="1600" b="1">
                  <a:latin typeface="Times New Roman" pitchFamily="18" charset="0"/>
                  <a:cs typeface="Times New Roman" pitchFamily="18" charset="0"/>
                </a:rPr>
                <a:t>Lề trang</a:t>
              </a:r>
              <a:endParaRPr lang="vi-VN" sz="1600" b="1">
                <a:latin typeface="Times New Roman" pitchFamily="18" charset="0"/>
                <a:cs typeface="Times New Roman" pitchFamily="18" charset="0"/>
              </a:endParaRPr>
            </a:p>
          </p:txBody>
        </p:sp>
        <p:sp>
          <p:nvSpPr>
            <p:cNvPr id="8" name="Rectangle 7"/>
            <p:cNvSpPr/>
            <p:nvPr/>
          </p:nvSpPr>
          <p:spPr>
            <a:xfrm>
              <a:off x="4743857" y="4165155"/>
              <a:ext cx="1329210" cy="338554"/>
            </a:xfrm>
            <a:prstGeom prst="rect">
              <a:avLst/>
            </a:prstGeom>
          </p:spPr>
          <p:txBody>
            <a:bodyPr wrap="none">
              <a:spAutoFit/>
            </a:bodyPr>
            <a:lstStyle/>
            <a:p>
              <a:r>
                <a:rPr lang="en-US" sz="1600" b="1" smtClean="0">
                  <a:latin typeface="Times New Roman" pitchFamily="18" charset="0"/>
                  <a:cs typeface="Times New Roman" pitchFamily="18" charset="0"/>
                </a:rPr>
                <a:t>Hướng </a:t>
              </a:r>
              <a:r>
                <a:rPr lang="en-US" sz="1600" b="1">
                  <a:latin typeface="Times New Roman" pitchFamily="18" charset="0"/>
                  <a:cs typeface="Times New Roman" pitchFamily="18" charset="0"/>
                </a:rPr>
                <a:t>trang</a:t>
              </a:r>
              <a:endParaRPr lang="vi-VN" sz="1600" b="1">
                <a:latin typeface="Times New Roman" pitchFamily="18" charset="0"/>
                <a:cs typeface="Times New Roman" pitchFamily="18" charset="0"/>
              </a:endParaRPr>
            </a:p>
          </p:txBody>
        </p:sp>
        <p:sp>
          <p:nvSpPr>
            <p:cNvPr id="10" name="Rectangle 9"/>
            <p:cNvSpPr/>
            <p:nvPr/>
          </p:nvSpPr>
          <p:spPr>
            <a:xfrm>
              <a:off x="5225540" y="2479136"/>
              <a:ext cx="978153" cy="338554"/>
            </a:xfrm>
            <a:prstGeom prst="rect">
              <a:avLst/>
            </a:prstGeom>
          </p:spPr>
          <p:txBody>
            <a:bodyPr wrap="none">
              <a:spAutoFit/>
            </a:bodyPr>
            <a:lstStyle/>
            <a:p>
              <a:r>
                <a:rPr lang="en-US" sz="1600" b="1" smtClean="0">
                  <a:latin typeface="Times New Roman" pitchFamily="18" charset="0"/>
                  <a:cs typeface="Times New Roman" pitchFamily="18" charset="0"/>
                </a:rPr>
                <a:t>Khổ giấy</a:t>
              </a:r>
              <a:endParaRPr lang="vi-VN" sz="1600" b="1">
                <a:latin typeface="Times New Roman" pitchFamily="18" charset="0"/>
                <a:cs typeface="Times New Roman" pitchFamily="18" charset="0"/>
              </a:endParaRPr>
            </a:p>
          </p:txBody>
        </p:sp>
        <p:cxnSp>
          <p:nvCxnSpPr>
            <p:cNvPr id="12" name="Straight Arrow Connector 11"/>
            <p:cNvCxnSpPr/>
            <p:nvPr/>
          </p:nvCxnSpPr>
          <p:spPr>
            <a:xfrm flipV="1">
              <a:off x="4122057" y="3773714"/>
              <a:ext cx="14514" cy="3914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4862286" y="3773714"/>
              <a:ext cx="0" cy="3914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5598504" y="2817690"/>
              <a:ext cx="1" cy="448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8" name="Date Placeholder 17"/>
          <p:cNvSpPr>
            <a:spLocks noGrp="1"/>
          </p:cNvSpPr>
          <p:nvPr>
            <p:ph type="dt" sz="half" idx="14"/>
          </p:nvPr>
        </p:nvSpPr>
        <p:spPr/>
        <p:txBody>
          <a:bodyPr/>
          <a:lstStyle/>
          <a:p>
            <a:fld id="{4627FEBA-9648-41D2-B17F-B14DDDAC6476}" type="datetime1">
              <a:rPr lang="en-US" smtClean="0"/>
              <a:t>9/4/2018</a:t>
            </a:fld>
            <a:endParaRPr lang="en-US"/>
          </a:p>
        </p:txBody>
      </p:sp>
      <p:sp>
        <p:nvSpPr>
          <p:cNvPr id="19" name="Footer Placeholder 18"/>
          <p:cNvSpPr>
            <a:spLocks noGrp="1"/>
          </p:cNvSpPr>
          <p:nvPr>
            <p:ph type="ftr" sz="quarter" idx="15"/>
          </p:nvPr>
        </p:nvSpPr>
        <p:spPr/>
        <p:txBody>
          <a:bodyPr/>
          <a:lstStyle/>
          <a:p>
            <a:r>
              <a:rPr lang="en-US" smtClean="0"/>
              <a:t>IC3 – Key Applications</a:t>
            </a:r>
            <a:endParaRPr lang="en-US"/>
          </a:p>
        </p:txBody>
      </p:sp>
      <p:sp>
        <p:nvSpPr>
          <p:cNvPr id="20" name="Slide Number Placeholder 19"/>
          <p:cNvSpPr>
            <a:spLocks noGrp="1"/>
          </p:cNvSpPr>
          <p:nvPr>
            <p:ph type="sldNum" sz="quarter" idx="16"/>
          </p:nvPr>
        </p:nvSpPr>
        <p:spPr/>
        <p:txBody>
          <a:bodyPr/>
          <a:lstStyle/>
          <a:p>
            <a:fld id="{A06859FE-66E9-4C28-8968-9D70F0C324BC}" type="slidenum">
              <a:rPr lang="en-US" smtClean="0"/>
              <a:pPr/>
              <a:t>68</a:t>
            </a:fld>
            <a:endParaRPr lang="en-US"/>
          </a:p>
        </p:txBody>
      </p:sp>
    </p:spTree>
    <p:extLst>
      <p:ext uri="{BB962C8B-B14F-4D97-AF65-F5344CB8AC3E}">
        <p14:creationId xmlns:p14="http://schemas.microsoft.com/office/powerpoint/2010/main" val="1244137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Các thiết lập trang</a:t>
            </a:r>
            <a:endParaRPr lang="en-US" dirty="0"/>
          </a:p>
        </p:txBody>
      </p:sp>
      <p:grpSp>
        <p:nvGrpSpPr>
          <p:cNvPr id="25" name="Group 24"/>
          <p:cNvGrpSpPr/>
          <p:nvPr/>
        </p:nvGrpSpPr>
        <p:grpSpPr>
          <a:xfrm>
            <a:off x="746082" y="2362036"/>
            <a:ext cx="8381817" cy="3466222"/>
            <a:chOff x="746082" y="2362036"/>
            <a:chExt cx="8381817" cy="3466222"/>
          </a:xfrm>
        </p:grpSpPr>
        <p:grpSp>
          <p:nvGrpSpPr>
            <p:cNvPr id="23" name="Group 22"/>
            <p:cNvGrpSpPr/>
            <p:nvPr/>
          </p:nvGrpSpPr>
          <p:grpSpPr>
            <a:xfrm>
              <a:off x="746082" y="2362036"/>
              <a:ext cx="8381817" cy="3466222"/>
              <a:chOff x="746082" y="2362036"/>
              <a:chExt cx="8381817" cy="3466222"/>
            </a:xfrm>
          </p:grpSpPr>
          <p:pic>
            <p:nvPicPr>
              <p:cNvPr id="6" name="Picture 5" descr="C:\Users\swong\Documents\Manuals\IC3 GS4\7314 IC3 GS4\Screens\L9\l9-113.png"/>
              <p:cNvPicPr/>
              <p:nvPr/>
            </p:nvPicPr>
            <p:blipFill>
              <a:blip r:embed="rId3">
                <a:extLst>
                  <a:ext uri="{28A0092B-C50C-407E-A947-70E740481C1C}">
                    <a14:useLocalDpi xmlns:a14="http://schemas.microsoft.com/office/drawing/2010/main" val="0"/>
                  </a:ext>
                </a:extLst>
              </a:blip>
              <a:srcRect/>
              <a:stretch>
                <a:fillRect/>
              </a:stretch>
            </p:blipFill>
            <p:spPr bwMode="auto">
              <a:xfrm>
                <a:off x="3643241" y="2362036"/>
                <a:ext cx="5484658" cy="3466222"/>
              </a:xfrm>
              <a:prstGeom prst="rect">
                <a:avLst/>
              </a:prstGeom>
              <a:noFill/>
              <a:ln>
                <a:noFill/>
              </a:ln>
            </p:spPr>
          </p:pic>
          <p:sp>
            <p:nvSpPr>
              <p:cNvPr id="8" name="Rectangle 7"/>
              <p:cNvSpPr/>
              <p:nvPr/>
            </p:nvSpPr>
            <p:spPr>
              <a:xfrm>
                <a:off x="778971" y="2575209"/>
                <a:ext cx="2654894" cy="584775"/>
              </a:xfrm>
              <a:prstGeom prst="rect">
                <a:avLst/>
              </a:prstGeom>
            </p:spPr>
            <p:txBody>
              <a:bodyPr wrap="none">
                <a:spAutoFit/>
              </a:bodyPr>
              <a:lstStyle/>
              <a:p>
                <a:r>
                  <a:rPr lang="en-US" sz="1600" b="1" smtClean="0">
                    <a:latin typeface="Times New Roman" pitchFamily="18" charset="0"/>
                    <a:ea typeface="Times New Roman"/>
                    <a:cs typeface="Times New Roman" pitchFamily="18" charset="0"/>
                  </a:rPr>
                  <a:t>Hướng trang- </a:t>
                </a:r>
                <a:r>
                  <a:rPr lang="en-US" sz="1600" b="1" smtClean="0">
                    <a:latin typeface="Times New Roman" pitchFamily="18" charset="0"/>
                    <a:cs typeface="Times New Roman" pitchFamily="18" charset="0"/>
                  </a:rPr>
                  <a:t>Portrait (dọc)</a:t>
                </a:r>
              </a:p>
              <a:p>
                <a:r>
                  <a:rPr lang="en-US" sz="1600" b="1" smtClean="0">
                    <a:latin typeface="Times New Roman" pitchFamily="18" charset="0"/>
                    <a:cs typeface="Times New Roman" pitchFamily="18" charset="0"/>
                  </a:rPr>
                  <a:t>Landscape (ngang)</a:t>
                </a:r>
                <a:endParaRPr lang="vi-VN" sz="1600" b="1">
                  <a:latin typeface="Times New Roman" pitchFamily="18" charset="0"/>
                  <a:cs typeface="Times New Roman" pitchFamily="18" charset="0"/>
                </a:endParaRPr>
              </a:p>
            </p:txBody>
          </p:sp>
          <p:sp>
            <p:nvSpPr>
              <p:cNvPr id="9" name="Rectangle 8"/>
              <p:cNvSpPr/>
              <p:nvPr/>
            </p:nvSpPr>
            <p:spPr>
              <a:xfrm>
                <a:off x="746082" y="3308180"/>
                <a:ext cx="2529860" cy="338554"/>
              </a:xfrm>
              <a:prstGeom prst="rect">
                <a:avLst/>
              </a:prstGeom>
            </p:spPr>
            <p:txBody>
              <a:bodyPr wrap="none">
                <a:spAutoFit/>
              </a:bodyPr>
              <a:lstStyle/>
              <a:p>
                <a:r>
                  <a:rPr lang="en-US" sz="1600" b="1" smtClean="0">
                    <a:latin typeface="Times New Roman" pitchFamily="18" charset="0"/>
                    <a:ea typeface="Times New Roman"/>
                    <a:cs typeface="Times New Roman" pitchFamily="18" charset="0"/>
                  </a:rPr>
                  <a:t>Mở rộng/thu hẹp theo tỷ lệ</a:t>
                </a:r>
                <a:endParaRPr lang="vi-VN" sz="1600" b="1">
                  <a:latin typeface="Times New Roman" pitchFamily="18" charset="0"/>
                  <a:cs typeface="Times New Roman" pitchFamily="18" charset="0"/>
                </a:endParaRPr>
              </a:p>
            </p:txBody>
          </p:sp>
          <p:sp>
            <p:nvSpPr>
              <p:cNvPr id="10" name="Rectangle 9"/>
              <p:cNvSpPr/>
              <p:nvPr/>
            </p:nvSpPr>
            <p:spPr>
              <a:xfrm>
                <a:off x="772513" y="3932883"/>
                <a:ext cx="978153" cy="338554"/>
              </a:xfrm>
              <a:prstGeom prst="rect">
                <a:avLst/>
              </a:prstGeom>
            </p:spPr>
            <p:txBody>
              <a:bodyPr wrap="none">
                <a:spAutoFit/>
              </a:bodyPr>
              <a:lstStyle/>
              <a:p>
                <a:r>
                  <a:rPr lang="en-US" sz="1600" b="1" smtClean="0">
                    <a:latin typeface="Times New Roman" pitchFamily="18" charset="0"/>
                    <a:ea typeface="Times New Roman"/>
                    <a:cs typeface="Times New Roman" pitchFamily="18" charset="0"/>
                  </a:rPr>
                  <a:t>Khổ giấy</a:t>
                </a:r>
                <a:endParaRPr lang="vi-VN" sz="1600" b="1">
                  <a:latin typeface="Times New Roman" pitchFamily="18" charset="0"/>
                  <a:cs typeface="Times New Roman" pitchFamily="18" charset="0"/>
                </a:endParaRPr>
              </a:p>
            </p:txBody>
          </p:sp>
          <p:sp>
            <p:nvSpPr>
              <p:cNvPr id="11" name="Rectangle 10"/>
              <p:cNvSpPr/>
              <p:nvPr/>
            </p:nvSpPr>
            <p:spPr>
              <a:xfrm>
                <a:off x="791828" y="4261648"/>
                <a:ext cx="1402948" cy="338554"/>
              </a:xfrm>
              <a:prstGeom prst="rect">
                <a:avLst/>
              </a:prstGeom>
            </p:spPr>
            <p:txBody>
              <a:bodyPr wrap="none">
                <a:spAutoFit/>
              </a:bodyPr>
              <a:lstStyle/>
              <a:p>
                <a:r>
                  <a:rPr lang="en-US" sz="1600" b="1" smtClean="0">
                    <a:latin typeface="Times New Roman" pitchFamily="18" charset="0"/>
                    <a:ea typeface="Times New Roman"/>
                    <a:cs typeface="Times New Roman" pitchFamily="18" charset="0"/>
                  </a:rPr>
                  <a:t>Chất lượng in</a:t>
                </a:r>
                <a:endParaRPr lang="vi-VN" sz="1600" b="1">
                  <a:latin typeface="Times New Roman" pitchFamily="18" charset="0"/>
                  <a:cs typeface="Times New Roman" pitchFamily="18" charset="0"/>
                </a:endParaRPr>
              </a:p>
            </p:txBody>
          </p:sp>
          <p:sp>
            <p:nvSpPr>
              <p:cNvPr id="12" name="Rectangle 11"/>
              <p:cNvSpPr/>
              <p:nvPr/>
            </p:nvSpPr>
            <p:spPr>
              <a:xfrm>
                <a:off x="3841982" y="4955482"/>
                <a:ext cx="1696298" cy="338554"/>
              </a:xfrm>
              <a:prstGeom prst="rect">
                <a:avLst/>
              </a:prstGeom>
              <a:solidFill>
                <a:schemeClr val="bg1"/>
              </a:solidFill>
            </p:spPr>
            <p:txBody>
              <a:bodyPr wrap="none">
                <a:spAutoFit/>
              </a:bodyPr>
              <a:lstStyle/>
              <a:p>
                <a:r>
                  <a:rPr lang="en-US" sz="1600" b="1" smtClean="0">
                    <a:latin typeface="Times New Roman" pitchFamily="18" charset="0"/>
                    <a:ea typeface="Times New Roman"/>
                    <a:cs typeface="Times New Roman" pitchFamily="18" charset="0"/>
                  </a:rPr>
                  <a:t>Số trang đầu tiên</a:t>
                </a:r>
                <a:endParaRPr lang="vi-VN" sz="1600" b="1">
                  <a:latin typeface="Times New Roman" pitchFamily="18" charset="0"/>
                  <a:cs typeface="Times New Roman" pitchFamily="18" charset="0"/>
                </a:endParaRPr>
              </a:p>
            </p:txBody>
          </p:sp>
          <p:cxnSp>
            <p:nvCxnSpPr>
              <p:cNvPr id="14" name="Straight Arrow Connector 13"/>
              <p:cNvCxnSpPr/>
              <p:nvPr/>
            </p:nvCxnSpPr>
            <p:spPr>
              <a:xfrm>
                <a:off x="3149600" y="2911138"/>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9" idx="3"/>
              </p:cNvCxnSpPr>
              <p:nvPr/>
            </p:nvCxnSpPr>
            <p:spPr>
              <a:xfrm>
                <a:off x="3275942" y="3477457"/>
                <a:ext cx="4832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1707124" y="4160216"/>
                <a:ext cx="21348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2194776" y="4372869"/>
                <a:ext cx="164720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4107543" y="4600202"/>
                <a:ext cx="0" cy="3552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3759200" y="2575209"/>
              <a:ext cx="580571" cy="2923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Date Placeholder 25"/>
          <p:cNvSpPr>
            <a:spLocks noGrp="1"/>
          </p:cNvSpPr>
          <p:nvPr>
            <p:ph type="dt" sz="half" idx="14"/>
          </p:nvPr>
        </p:nvSpPr>
        <p:spPr/>
        <p:txBody>
          <a:bodyPr/>
          <a:lstStyle/>
          <a:p>
            <a:fld id="{49544423-7B88-4B90-A36B-CDBD474C7457}" type="datetime1">
              <a:rPr lang="en-US" smtClean="0"/>
              <a:t>9/4/2018</a:t>
            </a:fld>
            <a:endParaRPr lang="en-US"/>
          </a:p>
        </p:txBody>
      </p:sp>
      <p:sp>
        <p:nvSpPr>
          <p:cNvPr id="27" name="Footer Placeholder 26"/>
          <p:cNvSpPr>
            <a:spLocks noGrp="1"/>
          </p:cNvSpPr>
          <p:nvPr>
            <p:ph type="ftr" sz="quarter" idx="15"/>
          </p:nvPr>
        </p:nvSpPr>
        <p:spPr/>
        <p:txBody>
          <a:bodyPr/>
          <a:lstStyle/>
          <a:p>
            <a:r>
              <a:rPr lang="en-US" smtClean="0"/>
              <a:t>IC3 – Key Applications</a:t>
            </a:r>
            <a:endParaRPr lang="en-US"/>
          </a:p>
        </p:txBody>
      </p:sp>
      <p:sp>
        <p:nvSpPr>
          <p:cNvPr id="28" name="Slide Number Placeholder 27"/>
          <p:cNvSpPr>
            <a:spLocks noGrp="1"/>
          </p:cNvSpPr>
          <p:nvPr>
            <p:ph type="sldNum" sz="quarter" idx="16"/>
          </p:nvPr>
        </p:nvSpPr>
        <p:spPr/>
        <p:txBody>
          <a:bodyPr/>
          <a:lstStyle/>
          <a:p>
            <a:fld id="{A06859FE-66E9-4C28-8968-9D70F0C324BC}" type="slidenum">
              <a:rPr lang="en-US" smtClean="0"/>
              <a:pPr/>
              <a:t>69</a:t>
            </a:fld>
            <a:endParaRPr lang="en-US"/>
          </a:p>
        </p:txBody>
      </p:sp>
    </p:spTree>
    <p:extLst>
      <p:ext uri="{BB962C8B-B14F-4D97-AF65-F5344CB8AC3E}">
        <p14:creationId xmlns:p14="http://schemas.microsoft.com/office/powerpoint/2010/main" val="7255579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CA"/>
              <a:t>Tạo một sổ tính mới từ </a:t>
            </a:r>
            <a:r>
              <a:rPr lang="en-CA" smtClean="0"/>
              <a:t>một mẫu</a:t>
            </a:r>
            <a:endParaRPr lang="en-US"/>
          </a:p>
          <a:p>
            <a:pPr>
              <a:spcBef>
                <a:spcPts val="0"/>
              </a:spcBef>
              <a:spcAft>
                <a:spcPts val="0"/>
              </a:spcAft>
            </a:pPr>
            <a:endParaRPr lang="en-CA" b="1"/>
          </a:p>
          <a:p>
            <a:pPr>
              <a:spcBef>
                <a:spcPts val="0"/>
              </a:spcBef>
              <a:spcAft>
                <a:spcPts val="0"/>
              </a:spcAft>
            </a:pPr>
            <a:endParaRPr lang="en-CA" b="1" smtClean="0"/>
          </a:p>
          <a:p>
            <a:pPr>
              <a:spcBef>
                <a:spcPts val="0"/>
              </a:spcBef>
              <a:spcAft>
                <a:spcPts val="0"/>
              </a:spcAft>
            </a:pPr>
            <a:endParaRPr lang="en-CA" b="1"/>
          </a:p>
          <a:p>
            <a:pPr>
              <a:spcBef>
                <a:spcPts val="0"/>
              </a:spcBef>
              <a:spcAft>
                <a:spcPts val="0"/>
              </a:spcAft>
            </a:pPr>
            <a:endParaRPr lang="en-CA" b="1" smtClean="0"/>
          </a:p>
          <a:p>
            <a:pPr>
              <a:spcBef>
                <a:spcPts val="0"/>
              </a:spcBef>
              <a:spcAft>
                <a:spcPts val="0"/>
              </a:spcAft>
            </a:pPr>
            <a:endParaRPr lang="en-CA" b="1"/>
          </a:p>
          <a:p>
            <a:pPr>
              <a:spcBef>
                <a:spcPts val="0"/>
              </a:spcBef>
              <a:spcAft>
                <a:spcPts val="0"/>
              </a:spcAft>
            </a:pPr>
            <a:endParaRPr lang="en-CA" b="1" smtClean="0"/>
          </a:p>
          <a:p>
            <a:pPr>
              <a:spcBef>
                <a:spcPts val="0"/>
              </a:spcBef>
              <a:spcAft>
                <a:spcPts val="0"/>
              </a:spcAft>
            </a:pPr>
            <a:endParaRPr lang="en-CA" b="1"/>
          </a:p>
          <a:p>
            <a:pPr marL="0" indent="0">
              <a:spcBef>
                <a:spcPts val="0"/>
              </a:spcBef>
              <a:spcAft>
                <a:spcPts val="0"/>
              </a:spcAft>
              <a:buNone/>
            </a:pPr>
            <a:endParaRPr lang="en-US" b="1"/>
          </a:p>
          <a:p>
            <a:endParaRPr lang="vi-VN"/>
          </a:p>
        </p:txBody>
      </p:sp>
      <p:sp>
        <p:nvSpPr>
          <p:cNvPr id="4" name="Date Placeholder 3"/>
          <p:cNvSpPr>
            <a:spLocks noGrp="1"/>
          </p:cNvSpPr>
          <p:nvPr>
            <p:ph type="dt" sz="half" idx="14"/>
          </p:nvPr>
        </p:nvSpPr>
        <p:spPr/>
        <p:txBody>
          <a:bodyPr/>
          <a:lstStyle/>
          <a:p>
            <a:fld id="{E573FD25-C66A-41BF-A09D-35547364280C}"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7</a:t>
            </a:fld>
            <a:endParaRPr lang="en-US"/>
          </a:p>
        </p:txBody>
      </p:sp>
      <p:grpSp>
        <p:nvGrpSpPr>
          <p:cNvPr id="13" name="Group 12"/>
          <p:cNvGrpSpPr/>
          <p:nvPr/>
        </p:nvGrpSpPr>
        <p:grpSpPr>
          <a:xfrm>
            <a:off x="1065627" y="2220682"/>
            <a:ext cx="8815419" cy="3643088"/>
            <a:chOff x="1065627" y="2220682"/>
            <a:chExt cx="8815419" cy="3643088"/>
          </a:xfrm>
        </p:grpSpPr>
        <p:grpSp>
          <p:nvGrpSpPr>
            <p:cNvPr id="8" name="Group 7"/>
            <p:cNvGrpSpPr/>
            <p:nvPr/>
          </p:nvGrpSpPr>
          <p:grpSpPr>
            <a:xfrm>
              <a:off x="1065627" y="2220682"/>
              <a:ext cx="8815419" cy="3643088"/>
              <a:chOff x="1065628" y="2236171"/>
              <a:chExt cx="8815419" cy="407511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628" y="2236171"/>
                <a:ext cx="8815419"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04568" y="3078005"/>
                <a:ext cx="2206175" cy="769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 name="Rectangle 8"/>
            <p:cNvSpPr/>
            <p:nvPr/>
          </p:nvSpPr>
          <p:spPr>
            <a:xfrm>
              <a:off x="7242624" y="4840206"/>
              <a:ext cx="667657" cy="480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1065627" y="2336800"/>
              <a:ext cx="338044" cy="203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963064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Thẻ Margins (Lề trang)</a:t>
            </a:r>
            <a:endParaRPr lang="en-US" smtClean="0"/>
          </a:p>
          <a:p>
            <a:pPr lvl="1"/>
            <a:endParaRPr lang="en-US" smtClean="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107676145"/>
              </p:ext>
            </p:extLst>
          </p:nvPr>
        </p:nvGraphicFramePr>
        <p:xfrm>
          <a:off x="968711" y="2058969"/>
          <a:ext cx="5190600" cy="4297387"/>
        </p:xfrm>
        <a:graphic>
          <a:graphicData uri="http://schemas.openxmlformats.org/drawingml/2006/table">
            <a:tbl>
              <a:tblPr firstRow="1" firstCol="1" bandRow="1"/>
              <a:tblGrid>
                <a:gridCol w="1579522">
                  <a:extLst>
                    <a:ext uri="{9D8B030D-6E8A-4147-A177-3AD203B41FA5}">
                      <a16:colId xmlns="" xmlns:a16="http://schemas.microsoft.com/office/drawing/2014/main" val="20000"/>
                    </a:ext>
                  </a:extLst>
                </a:gridCol>
                <a:gridCol w="3611078">
                  <a:extLst>
                    <a:ext uri="{9D8B030D-6E8A-4147-A177-3AD203B41FA5}">
                      <a16:colId xmlns="" xmlns:a16="http://schemas.microsoft.com/office/drawing/2014/main" val="20001"/>
                    </a:ext>
                  </a:extLst>
                </a:gridCol>
              </a:tblGrid>
              <a:tr h="3245827">
                <a:tc>
                  <a:txBody>
                    <a:bodyPr/>
                    <a:lstStyle/>
                    <a:p>
                      <a:pPr>
                        <a:lnSpc>
                          <a:spcPct val="115000"/>
                        </a:lnSpc>
                        <a:spcBef>
                          <a:spcPts val="200"/>
                        </a:spcBef>
                        <a:spcAft>
                          <a:spcPts val="200"/>
                        </a:spcAft>
                        <a:tabLst>
                          <a:tab pos="228600" algn="l"/>
                        </a:tabLst>
                      </a:pPr>
                      <a:r>
                        <a:rPr lang="en-US" sz="2000" b="1" dirty="0">
                          <a:effectLst/>
                          <a:latin typeface="Times New Roman" pitchFamily="18" charset="0"/>
                          <a:ea typeface="Times New Roman"/>
                          <a:cs typeface="Times New Roman" pitchFamily="18" charset="0"/>
                        </a:rPr>
                        <a:t>Margins</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thiết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lập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lượng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khoảng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trống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từ</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các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cạnh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của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giấy</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xung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quanh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vùng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diện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tích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được</a:t>
                      </a:r>
                      <a:r>
                        <a:rPr lang="en-CA" sz="2000" kern="1200" dirty="0">
                          <a:solidFill>
                            <a:schemeClr val="tx1"/>
                          </a:solidFill>
                          <a:effectLst/>
                          <a:latin typeface="Times New Roman" pitchFamily="18" charset="0"/>
                          <a:ea typeface="+mn-ea"/>
                          <a:cs typeface="Times New Roman" pitchFamily="18" charset="0"/>
                        </a:rPr>
                        <a:t> in </a:t>
                      </a:r>
                      <a:r>
                        <a:rPr lang="en-CA" sz="2000" kern="1200" dirty="0" err="1">
                          <a:solidFill>
                            <a:schemeClr val="tx1"/>
                          </a:solidFill>
                          <a:effectLst/>
                          <a:latin typeface="Times New Roman" pitchFamily="18" charset="0"/>
                          <a:ea typeface="+mn-ea"/>
                          <a:cs typeface="Times New Roman" pitchFamily="18" charset="0"/>
                        </a:rPr>
                        <a:t>trong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tính</a:t>
                      </a:r>
                      <a:r>
                        <a:rPr lang="en-US" sz="2000" kern="1200" dirty="0">
                          <a:solidFill>
                            <a:schemeClr val="tx1"/>
                          </a:solidFill>
                          <a:effectLst/>
                          <a:latin typeface="Times New Roman" pitchFamily="18" charset="0"/>
                          <a:ea typeface="+mn-ea"/>
                          <a:cs typeface="Times New Roman" pitchFamily="18" charset="0"/>
                        </a:rPr>
                        <a:t>.</a:t>
                      </a:r>
                      <a:r>
                        <a:rPr lang="en-US" sz="2000" kern="1200" baseline="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Tùy</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chọn</a:t>
                      </a:r>
                      <a:r>
                        <a:rPr lang="en-CA" sz="2000" kern="1200" dirty="0">
                          <a:solidFill>
                            <a:schemeClr val="tx1"/>
                          </a:solidFill>
                          <a:effectLst/>
                          <a:latin typeface="Times New Roman" pitchFamily="18" charset="0"/>
                          <a:ea typeface="+mn-ea"/>
                          <a:cs typeface="Times New Roman" pitchFamily="18" charset="0"/>
                        </a:rPr>
                        <a:t> </a:t>
                      </a:r>
                      <a:r>
                        <a:rPr lang="en-CA" sz="2000" b="1" kern="1200" dirty="0">
                          <a:solidFill>
                            <a:schemeClr val="tx1"/>
                          </a:solidFill>
                          <a:effectLst/>
                          <a:latin typeface="Times New Roman" pitchFamily="18" charset="0"/>
                          <a:ea typeface="+mn-ea"/>
                          <a:cs typeface="Times New Roman" pitchFamily="18" charset="0"/>
                        </a:rPr>
                        <a:t>Header</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thiết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lập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khoảng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cách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giữa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tiêu</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đề</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và</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cạnh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trên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của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tùy </a:t>
                      </a:r>
                      <a:r>
                        <a:rPr lang="en-CA" sz="2000" kern="1200" dirty="0" err="1">
                          <a:solidFill>
                            <a:schemeClr val="tx1"/>
                          </a:solidFill>
                          <a:effectLst/>
                          <a:latin typeface="Times New Roman" pitchFamily="18" charset="0"/>
                          <a:ea typeface="+mn-ea"/>
                          <a:cs typeface="Times New Roman" pitchFamily="18" charset="0"/>
                        </a:rPr>
                        <a:t>chọn</a:t>
                      </a:r>
                      <a:r>
                        <a:rPr lang="en-CA" sz="2000" kern="1200" dirty="0">
                          <a:solidFill>
                            <a:schemeClr val="tx1"/>
                          </a:solidFill>
                          <a:effectLst/>
                          <a:latin typeface="Times New Roman" pitchFamily="18" charset="0"/>
                          <a:ea typeface="+mn-ea"/>
                          <a:cs typeface="Times New Roman" pitchFamily="18" charset="0"/>
                        </a:rPr>
                        <a:t> </a:t>
                      </a:r>
                      <a:r>
                        <a:rPr lang="en-CA" sz="2000" b="1" kern="1200" dirty="0">
                          <a:solidFill>
                            <a:schemeClr val="tx1"/>
                          </a:solidFill>
                          <a:effectLst/>
                          <a:latin typeface="Times New Roman" pitchFamily="18" charset="0"/>
                          <a:ea typeface="+mn-ea"/>
                          <a:cs typeface="Times New Roman" pitchFamily="18" charset="0"/>
                        </a:rPr>
                        <a:t>Footer</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thiết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lập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khoảng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cách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giữa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chân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và</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cạnh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dưới</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của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giấy</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83774">
                <a:tc>
                  <a:txBody>
                    <a:bodyPr/>
                    <a:lstStyle/>
                    <a:p>
                      <a:pPr>
                        <a:lnSpc>
                          <a:spcPct val="115000"/>
                        </a:lnSpc>
                        <a:spcBef>
                          <a:spcPts val="200"/>
                        </a:spcBef>
                        <a:spcAft>
                          <a:spcPts val="200"/>
                        </a:spcAft>
                        <a:tabLst>
                          <a:tab pos="228600" algn="l"/>
                        </a:tabLst>
                      </a:pPr>
                      <a:r>
                        <a:rPr lang="en-US" sz="2000" b="1">
                          <a:effectLst/>
                          <a:latin typeface="Times New Roman" pitchFamily="18" charset="0"/>
                          <a:ea typeface="Times New Roman"/>
                          <a:cs typeface="Times New Roman" pitchFamily="18" charset="0"/>
                        </a:rPr>
                        <a:t>Center on page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Căn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giữa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tính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theo</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chiều</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ngang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chiều</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dọc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hoặc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cả</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hai</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trên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giấy</a:t>
                      </a:r>
                      <a:r>
                        <a:rPr lang="en-CA" sz="2000" kern="1200" dirty="0">
                          <a:solidFill>
                            <a:schemeClr val="tx1"/>
                          </a:solidFill>
                          <a:effectLst/>
                          <a:latin typeface="Times New Roman" pitchFamily="18" charset="0"/>
                          <a:ea typeface="+mn-ea"/>
                          <a:cs typeface="Times New Roman" pitchFamily="18" charset="0"/>
                        </a:rPr>
                        <a:t>.</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grpSp>
        <p:nvGrpSpPr>
          <p:cNvPr id="7" name="Group 6"/>
          <p:cNvGrpSpPr/>
          <p:nvPr/>
        </p:nvGrpSpPr>
        <p:grpSpPr>
          <a:xfrm>
            <a:off x="6156696" y="1944893"/>
            <a:ext cx="5433838" cy="3434551"/>
            <a:chOff x="6417953" y="1944894"/>
            <a:chExt cx="5433838" cy="3434551"/>
          </a:xfrm>
        </p:grpSpPr>
        <p:pic>
          <p:nvPicPr>
            <p:cNvPr id="8" name="Picture 7" descr="C:\Users\swong\Documents\Manuals\IC3 GS4\7314 IC3 GS4\Screens\L9\l9-114.png"/>
            <p:cNvPicPr/>
            <p:nvPr/>
          </p:nvPicPr>
          <p:blipFill>
            <a:blip r:embed="rId3">
              <a:extLst>
                <a:ext uri="{28A0092B-C50C-407E-A947-70E740481C1C}">
                  <a14:useLocalDpi xmlns:a14="http://schemas.microsoft.com/office/drawing/2010/main" val="0"/>
                </a:ext>
              </a:extLst>
            </a:blip>
            <a:srcRect/>
            <a:stretch>
              <a:fillRect/>
            </a:stretch>
          </p:blipFill>
          <p:spPr bwMode="auto">
            <a:xfrm>
              <a:off x="6417953" y="1944894"/>
              <a:ext cx="5433838" cy="3434551"/>
            </a:xfrm>
            <a:prstGeom prst="rect">
              <a:avLst/>
            </a:prstGeom>
            <a:noFill/>
            <a:ln>
              <a:noFill/>
            </a:ln>
          </p:spPr>
        </p:pic>
        <p:sp>
          <p:nvSpPr>
            <p:cNvPr id="6" name="Rectangle 5"/>
            <p:cNvSpPr/>
            <p:nvPr/>
          </p:nvSpPr>
          <p:spPr>
            <a:xfrm>
              <a:off x="7010400" y="2162629"/>
              <a:ext cx="653143" cy="2322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Date Placeholder 9"/>
          <p:cNvSpPr>
            <a:spLocks noGrp="1"/>
          </p:cNvSpPr>
          <p:nvPr>
            <p:ph type="dt" sz="half" idx="14"/>
          </p:nvPr>
        </p:nvSpPr>
        <p:spPr/>
        <p:txBody>
          <a:bodyPr/>
          <a:lstStyle/>
          <a:p>
            <a:fld id="{7CA0675C-491C-43A0-888F-29342CA1121E}" type="datetime1">
              <a:rPr lang="en-US" smtClean="0"/>
              <a:t>9/4/2018</a:t>
            </a:fld>
            <a:endParaRPr lang="en-US"/>
          </a:p>
        </p:txBody>
      </p:sp>
      <p:sp>
        <p:nvSpPr>
          <p:cNvPr id="11" name="Footer Placeholder 10"/>
          <p:cNvSpPr>
            <a:spLocks noGrp="1"/>
          </p:cNvSpPr>
          <p:nvPr>
            <p:ph type="ftr" sz="quarter" idx="15"/>
          </p:nvPr>
        </p:nvSpPr>
        <p:spPr/>
        <p:txBody>
          <a:bodyPr/>
          <a:lstStyle/>
          <a:p>
            <a:r>
              <a:rPr lang="en-US" smtClean="0"/>
              <a:t>IC3 – Key Applications</a:t>
            </a:r>
            <a:endParaRPr lang="en-US"/>
          </a:p>
        </p:txBody>
      </p:sp>
      <p:sp>
        <p:nvSpPr>
          <p:cNvPr id="12" name="Slide Number Placeholder 11"/>
          <p:cNvSpPr>
            <a:spLocks noGrp="1"/>
          </p:cNvSpPr>
          <p:nvPr>
            <p:ph type="sldNum" sz="quarter" idx="16"/>
          </p:nvPr>
        </p:nvSpPr>
        <p:spPr/>
        <p:txBody>
          <a:bodyPr/>
          <a:lstStyle/>
          <a:p>
            <a:fld id="{A06859FE-66E9-4C28-8968-9D70F0C324BC}" type="slidenum">
              <a:rPr lang="en-US" smtClean="0"/>
              <a:pPr/>
              <a:t>70</a:t>
            </a:fld>
            <a:endParaRPr lang="en-US"/>
          </a:p>
        </p:txBody>
      </p:sp>
    </p:spTree>
    <p:extLst>
      <p:ext uri="{BB962C8B-B14F-4D97-AF65-F5344CB8AC3E}">
        <p14:creationId xmlns:p14="http://schemas.microsoft.com/office/powerpoint/2010/main" val="828566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pPr marL="548855" lvl="1" indent="-548855">
              <a:buFont typeface="Wingdings" panose="05000000000000000000" pitchFamily="2" charset="2"/>
              <a:buChar char="Ø"/>
            </a:pPr>
            <a:r>
              <a:rPr lang="en-US" sz="2800"/>
              <a:t>Cách khác để thay đổi lề trang:</a:t>
            </a:r>
          </a:p>
          <a:p>
            <a:pPr marL="1262063" lvl="2" indent="-449263">
              <a:buFont typeface="Wingdings" pitchFamily="2" charset="2"/>
              <a:buChar char="§"/>
            </a:pPr>
            <a:r>
              <a:rPr lang="en-CA" sz="2600" smtClean="0"/>
              <a:t>Nhấp chọn thẻ </a:t>
            </a:r>
            <a:r>
              <a:rPr lang="en-CA" sz="2600" b="1" smtClean="0"/>
              <a:t>File </a:t>
            </a:r>
            <a:r>
              <a:rPr lang="en-CA" sz="2600" smtClean="0"/>
              <a:t>chọn </a:t>
            </a:r>
            <a:r>
              <a:rPr lang="en-CA" sz="2600" b="1" smtClean="0"/>
              <a:t>Print</a:t>
            </a:r>
          </a:p>
          <a:p>
            <a:pPr marL="812800" lvl="2" indent="0">
              <a:buNone/>
            </a:pPr>
            <a:r>
              <a:rPr lang="en-CA" sz="2600" smtClean="0"/>
              <a:t>/</a:t>
            </a:r>
            <a:r>
              <a:rPr lang="en-CA" sz="2600" smtClean="0"/>
              <a:t>chọn </a:t>
            </a:r>
            <a:r>
              <a:rPr lang="en-CA" sz="2600" b="1" smtClean="0"/>
              <a:t>Show </a:t>
            </a:r>
            <a:r>
              <a:rPr lang="en-CA" sz="2600" b="1" smtClean="0"/>
              <a:t>Margins</a:t>
            </a:r>
          </a:p>
          <a:p>
            <a:pPr marL="812800" lvl="2" indent="0">
              <a:buNone/>
            </a:pPr>
            <a:r>
              <a:rPr lang="en-CA" sz="2600" smtClean="0"/>
              <a:t>sau đó </a:t>
            </a:r>
            <a:r>
              <a:rPr lang="en-CA" sz="2600" smtClean="0"/>
              <a:t>kéo đường lề trang</a:t>
            </a:r>
            <a:endParaRPr lang="en-US" sz="2600" dirty="0"/>
          </a:p>
        </p:txBody>
      </p:sp>
      <p:grpSp>
        <p:nvGrpSpPr>
          <p:cNvPr id="7" name="Canvas 65"/>
          <p:cNvGrpSpPr/>
          <p:nvPr/>
        </p:nvGrpSpPr>
        <p:grpSpPr>
          <a:xfrm>
            <a:off x="6156661" y="1822259"/>
            <a:ext cx="5578166" cy="4270966"/>
            <a:chOff x="0" y="0"/>
            <a:chExt cx="4184169" cy="4171506"/>
          </a:xfrm>
        </p:grpSpPr>
        <p:sp>
          <p:nvSpPr>
            <p:cNvPr id="8" name="Rectangle 7"/>
            <p:cNvSpPr/>
            <p:nvPr/>
          </p:nvSpPr>
          <p:spPr>
            <a:xfrm>
              <a:off x="0" y="0"/>
              <a:ext cx="4170045" cy="4157345"/>
            </a:xfrm>
            <a:prstGeom prst="rect">
              <a:avLst/>
            </a:prstGeom>
          </p:spPr>
        </p:sp>
        <p:pic>
          <p:nvPicPr>
            <p:cNvPr id="9" name="Picture 8" descr="C:\Users\swong\Documents\Manuals\IC3 GS4\7314 IC3 GS4\Screens\L9\l9-119.png"/>
            <p:cNvPicPr/>
            <p:nvPr/>
          </p:nvPicPr>
          <p:blipFill>
            <a:blip r:embed="rId3">
              <a:extLst>
                <a:ext uri="{28A0092B-C50C-407E-A947-70E740481C1C}">
                  <a14:useLocalDpi xmlns:a14="http://schemas.microsoft.com/office/drawing/2010/main" val="0"/>
                </a:ext>
              </a:extLst>
            </a:blip>
            <a:srcRect/>
            <a:stretch>
              <a:fillRect/>
            </a:stretch>
          </p:blipFill>
          <p:spPr bwMode="auto">
            <a:xfrm>
              <a:off x="44" y="381951"/>
              <a:ext cx="2923540" cy="3776345"/>
            </a:xfrm>
            <a:prstGeom prst="rect">
              <a:avLst/>
            </a:prstGeom>
            <a:noFill/>
            <a:ln>
              <a:noFill/>
            </a:ln>
          </p:spPr>
        </p:pic>
        <p:sp>
          <p:nvSpPr>
            <p:cNvPr id="11" name="Text Box 29"/>
            <p:cNvSpPr txBox="1"/>
            <p:nvPr/>
          </p:nvSpPr>
          <p:spPr>
            <a:xfrm>
              <a:off x="3210453" y="382445"/>
              <a:ext cx="914400" cy="350711"/>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spAutoFit/>
            </a:bodyPr>
            <a:lstStyle/>
            <a:p>
              <a:r>
                <a:rPr lang="en-CA" sz="1000" b="1" dirty="0" err="1"/>
                <a:t>Lề</a:t>
              </a:r>
              <a:r>
                <a:rPr lang="en-CA" sz="1000" b="1" dirty="0"/>
                <a:t> </a:t>
              </a:r>
              <a:r>
                <a:rPr lang="en-CA" sz="1000" b="1" dirty="0" err="1"/>
                <a:t>tiêu</a:t>
              </a:r>
              <a:r>
                <a:rPr lang="en-CA" sz="1000" b="1" dirty="0"/>
                <a:t> </a:t>
              </a:r>
              <a:r>
                <a:rPr lang="en-CA" sz="1000" b="1" dirty="0" err="1"/>
                <a:t>đề</a:t>
              </a:r>
              <a:endParaRPr lang="vi-VN" sz="1000" dirty="0"/>
            </a:p>
            <a:p>
              <a:r>
                <a:rPr lang="en-CA" sz="1000" b="1" dirty="0" err="1"/>
                <a:t>Lề</a:t>
              </a:r>
              <a:r>
                <a:rPr lang="en-CA" sz="1000" b="1" dirty="0"/>
                <a:t> </a:t>
              </a:r>
              <a:r>
                <a:rPr lang="en-CA" sz="1000" b="1" dirty="0" err="1"/>
                <a:t>trên</a:t>
              </a:r>
              <a:endParaRPr lang="vi-VN" sz="1000" dirty="0"/>
            </a:p>
          </p:txBody>
        </p:sp>
        <p:sp>
          <p:nvSpPr>
            <p:cNvPr id="12" name="Text Box 50"/>
            <p:cNvSpPr txBox="1"/>
            <p:nvPr/>
          </p:nvSpPr>
          <p:spPr>
            <a:xfrm>
              <a:off x="690154" y="2797611"/>
              <a:ext cx="1219200" cy="228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dirty="0" err="1"/>
                <a:t>Lề</a:t>
              </a:r>
              <a:r>
                <a:rPr lang="en-US" sz="1000" b="1" dirty="0"/>
                <a:t> </a:t>
              </a:r>
              <a:r>
                <a:rPr lang="en-US" sz="1000" b="1" dirty="0" err="1"/>
                <a:t>trái</a:t>
              </a:r>
              <a:r>
                <a:rPr lang="en-US" sz="1000" b="1" dirty="0"/>
                <a:t> &amp; </a:t>
              </a:r>
              <a:r>
                <a:rPr lang="en-US" sz="1000" b="1" dirty="0" err="1"/>
                <a:t>phải</a:t>
              </a:r>
              <a:endParaRPr lang="vi-VN" sz="1000" dirty="0"/>
            </a:p>
          </p:txBody>
        </p:sp>
        <p:sp>
          <p:nvSpPr>
            <p:cNvPr id="13" name="Text Box 64"/>
            <p:cNvSpPr txBox="1"/>
            <p:nvPr/>
          </p:nvSpPr>
          <p:spPr>
            <a:xfrm>
              <a:off x="255296" y="7"/>
              <a:ext cx="914400" cy="228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noAutofit/>
            </a:bodyPr>
            <a:lstStyle/>
            <a:p>
              <a:r>
                <a:rPr lang="en-US" sz="1000" b="1" dirty="0" err="1"/>
                <a:t>Độ</a:t>
              </a:r>
              <a:r>
                <a:rPr lang="en-US" sz="1000" b="1" dirty="0"/>
                <a:t> </a:t>
              </a:r>
              <a:r>
                <a:rPr lang="en-US" sz="1000" b="1" dirty="0" err="1"/>
                <a:t>rộng</a:t>
              </a:r>
              <a:r>
                <a:rPr lang="en-US" sz="1000" b="1" dirty="0"/>
                <a:t> </a:t>
              </a:r>
              <a:r>
                <a:rPr lang="en-US" sz="1000" b="1" dirty="0" err="1"/>
                <a:t>cột</a:t>
              </a:r>
              <a:endParaRPr lang="vi-VN" sz="1000" dirty="0"/>
            </a:p>
          </p:txBody>
        </p:sp>
        <p:cxnSp>
          <p:nvCxnSpPr>
            <p:cNvPr id="14" name="Straight Arrow Connector 13"/>
            <p:cNvCxnSpPr/>
            <p:nvPr/>
          </p:nvCxnSpPr>
          <p:spPr>
            <a:xfrm flipH="1">
              <a:off x="232955" y="2926734"/>
              <a:ext cx="457200" cy="5175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9226" y="2926453"/>
              <a:ext cx="735421" cy="517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09655" y="3884266"/>
              <a:ext cx="304800"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909607" y="4026353"/>
              <a:ext cx="30416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 Box 32"/>
            <p:cNvSpPr txBox="1"/>
            <p:nvPr/>
          </p:nvSpPr>
          <p:spPr>
            <a:xfrm>
              <a:off x="3269769" y="3820795"/>
              <a:ext cx="914400" cy="350711"/>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400" tIns="25400" rIns="25400" bIns="25400" numCol="1" spcCol="0" rtlCol="0" fromWordArt="0" anchor="t" anchorCtr="0" forceAA="0" compatLnSpc="1">
              <a:prstTxWarp prst="textNoShape">
                <a:avLst/>
              </a:prstTxWarp>
              <a:spAutoFit/>
            </a:bodyPr>
            <a:lstStyle/>
            <a:p>
              <a:r>
                <a:rPr lang="en-CA" sz="1000" b="1" dirty="0" err="1"/>
                <a:t>Lề</a:t>
              </a:r>
              <a:r>
                <a:rPr lang="en-CA" sz="1000" b="1" dirty="0"/>
                <a:t> </a:t>
              </a:r>
              <a:r>
                <a:rPr lang="en-CA" sz="1000" b="1" dirty="0" err="1"/>
                <a:t>dưới</a:t>
              </a:r>
              <a:endParaRPr lang="vi-VN" sz="1000" dirty="0"/>
            </a:p>
            <a:p>
              <a:r>
                <a:rPr lang="en-CA" sz="1000" b="1" dirty="0" err="1"/>
                <a:t>Lề</a:t>
              </a:r>
              <a:r>
                <a:rPr lang="en-CA" sz="1000" b="1" dirty="0"/>
                <a:t> </a:t>
              </a:r>
              <a:r>
                <a:rPr lang="en-CA" sz="1000" b="1" dirty="0" err="1"/>
                <a:t>chân</a:t>
              </a:r>
              <a:r>
                <a:rPr lang="en-CA" sz="1000" b="1" dirty="0"/>
                <a:t> </a:t>
              </a:r>
              <a:r>
                <a:rPr lang="en-CA" sz="1000" b="1" dirty="0" err="1"/>
                <a:t>trang</a:t>
              </a:r>
              <a:endParaRPr lang="vi-VN" sz="1000" dirty="0"/>
            </a:p>
          </p:txBody>
        </p:sp>
        <p:cxnSp>
          <p:nvCxnSpPr>
            <p:cNvPr id="19" name="Straight Arrow Connector 18"/>
            <p:cNvCxnSpPr/>
            <p:nvPr/>
          </p:nvCxnSpPr>
          <p:spPr>
            <a:xfrm flipH="1">
              <a:off x="2907184" y="500664"/>
              <a:ext cx="30416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907184" y="632148"/>
              <a:ext cx="303530"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9604" y="219948"/>
              <a:ext cx="0" cy="220280"/>
            </a:xfrm>
            <a:prstGeom prst="straightConnector1">
              <a:avLst/>
            </a:prstGeom>
            <a:ln w="12700">
              <a:solidFill>
                <a:schemeClr val="tx1"/>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7532" y="219964"/>
              <a:ext cx="0" cy="219710"/>
            </a:xfrm>
            <a:prstGeom prst="straightConnector1">
              <a:avLst/>
            </a:prstGeom>
            <a:ln w="12700">
              <a:solidFill>
                <a:schemeClr val="tx1"/>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50831" y="219964"/>
              <a:ext cx="0" cy="219710"/>
            </a:xfrm>
            <a:prstGeom prst="straightConnector1">
              <a:avLst/>
            </a:prstGeom>
            <a:ln w="12700">
              <a:solidFill>
                <a:schemeClr val="tx1"/>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635" y="2380801"/>
            <a:ext cx="228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4"/>
          </p:nvPr>
        </p:nvSpPr>
        <p:spPr/>
        <p:txBody>
          <a:bodyPr/>
          <a:lstStyle/>
          <a:p>
            <a:fld id="{9E96D583-81EE-4047-9B24-DEA4B62BE068}"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71</a:t>
            </a:fld>
            <a:endParaRPr lang="en-US"/>
          </a:p>
        </p:txBody>
      </p:sp>
    </p:spTree>
    <p:extLst>
      <p:ext uri="{BB962C8B-B14F-4D97-AF65-F5344CB8AC3E}">
        <p14:creationId xmlns:p14="http://schemas.microsoft.com/office/powerpoint/2010/main" val="2604394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Sẵn sàng để in ấn</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Thẻ </a:t>
            </a:r>
            <a:r>
              <a:rPr lang="en-CA" b="1" smtClean="0"/>
              <a:t>Header/Footer</a:t>
            </a:r>
            <a:endParaRPr lang="en-US" b="1" smtClean="0"/>
          </a:p>
          <a:p>
            <a:pPr lvl="1"/>
            <a:r>
              <a:rPr lang="en-CA" smtClean="0"/>
              <a:t>Tiêu đề trang là văn bản được in trên mọi trang của trang tính</a:t>
            </a:r>
            <a:endParaRPr lang="en-US" smtClean="0"/>
          </a:p>
          <a:p>
            <a:pPr lvl="1"/>
            <a:r>
              <a:rPr lang="fr-FR" smtClean="0"/>
              <a:t>Chân trang là văn bản được in ở dưới mọi trang</a:t>
            </a:r>
            <a:endParaRPr lang="en-US" smtClean="0"/>
          </a:p>
        </p:txBody>
      </p:sp>
      <p:pic>
        <p:nvPicPr>
          <p:cNvPr id="6" name="Picture 5" descr="C:\Users\swong\Documents\Manuals\IC3 GS4\7314 IC3 GS4\Screens\L9\l9-115.png"/>
          <p:cNvPicPr/>
          <p:nvPr/>
        </p:nvPicPr>
        <p:blipFill>
          <a:blip r:embed="rId3">
            <a:extLst>
              <a:ext uri="{28A0092B-C50C-407E-A947-70E740481C1C}">
                <a14:useLocalDpi xmlns:a14="http://schemas.microsoft.com/office/drawing/2010/main" val="0"/>
              </a:ext>
            </a:extLst>
          </a:blip>
          <a:srcRect/>
          <a:stretch>
            <a:fillRect/>
          </a:stretch>
        </p:blipFill>
        <p:spPr bwMode="auto">
          <a:xfrm>
            <a:off x="3526971" y="3381829"/>
            <a:ext cx="4639660" cy="2905188"/>
          </a:xfrm>
          <a:prstGeom prst="rect">
            <a:avLst/>
          </a:prstGeom>
          <a:noFill/>
          <a:ln>
            <a:noFill/>
          </a:ln>
        </p:spPr>
      </p:pic>
      <p:sp>
        <p:nvSpPr>
          <p:cNvPr id="7" name="Date Placeholder 6"/>
          <p:cNvSpPr>
            <a:spLocks noGrp="1"/>
          </p:cNvSpPr>
          <p:nvPr>
            <p:ph type="dt" sz="half" idx="14"/>
          </p:nvPr>
        </p:nvSpPr>
        <p:spPr/>
        <p:txBody>
          <a:bodyPr/>
          <a:lstStyle/>
          <a:p>
            <a:fld id="{42C54DDD-3302-4E15-ABB8-3AAF47A4636B}" type="datetime1">
              <a:rPr lang="en-US" smtClean="0"/>
              <a:t>9/4/2018</a:t>
            </a:fld>
            <a:endParaRPr lang="en-US"/>
          </a:p>
        </p:txBody>
      </p:sp>
      <p:sp>
        <p:nvSpPr>
          <p:cNvPr id="8" name="Footer Placeholder 7"/>
          <p:cNvSpPr>
            <a:spLocks noGrp="1"/>
          </p:cNvSpPr>
          <p:nvPr>
            <p:ph type="ftr" sz="quarter" idx="15"/>
          </p:nvPr>
        </p:nvSpPr>
        <p:spPr/>
        <p:txBody>
          <a:bodyPr/>
          <a:lstStyle/>
          <a:p>
            <a:r>
              <a:rPr lang="en-US" smtClean="0"/>
              <a:t>IC3 – Key Applications</a:t>
            </a:r>
            <a:endParaRPr lang="en-US"/>
          </a:p>
        </p:txBody>
      </p:sp>
      <p:sp>
        <p:nvSpPr>
          <p:cNvPr id="9" name="Slide Number Placeholder 8"/>
          <p:cNvSpPr>
            <a:spLocks noGrp="1"/>
          </p:cNvSpPr>
          <p:nvPr>
            <p:ph type="sldNum" sz="quarter" idx="16"/>
          </p:nvPr>
        </p:nvSpPr>
        <p:spPr/>
        <p:txBody>
          <a:bodyPr/>
          <a:lstStyle/>
          <a:p>
            <a:fld id="{A06859FE-66E9-4C28-8968-9D70F0C324BC}" type="slidenum">
              <a:rPr lang="en-US" smtClean="0"/>
              <a:pPr/>
              <a:t>72</a:t>
            </a:fld>
            <a:endParaRPr lang="en-US"/>
          </a:p>
        </p:txBody>
      </p:sp>
    </p:spTree>
    <p:extLst>
      <p:ext uri="{BB962C8B-B14F-4D97-AF65-F5344CB8AC3E}">
        <p14:creationId xmlns:p14="http://schemas.microsoft.com/office/powerpoint/2010/main" val="3486786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7BEABEF-A393-4318-BA7A-D7D206DF07B1}" type="datetime1">
              <a:rPr lang="en-US" smtClean="0"/>
              <a:t>9/4/2018</a:t>
            </a:fld>
            <a:endParaRPr lang="en-US"/>
          </a:p>
        </p:txBody>
      </p:sp>
      <p:sp>
        <p:nvSpPr>
          <p:cNvPr id="12" name="Footer Placeholder 11"/>
          <p:cNvSpPr>
            <a:spLocks noGrp="1"/>
          </p:cNvSpPr>
          <p:nvPr>
            <p:ph type="ftr" sz="quarter" idx="11"/>
          </p:nvPr>
        </p:nvSpPr>
        <p:spPr/>
        <p:txBody>
          <a:bodyPr/>
          <a:lstStyle/>
          <a:p>
            <a:r>
              <a:rPr lang="en-US" smtClean="0"/>
              <a:t>IC3 – Key Applications</a:t>
            </a:r>
            <a:endParaRPr lang="en-US"/>
          </a:p>
        </p:txBody>
      </p:sp>
      <p:sp>
        <p:nvSpPr>
          <p:cNvPr id="13" name="Slide Number Placeholder 12"/>
          <p:cNvSpPr>
            <a:spLocks noGrp="1"/>
          </p:cNvSpPr>
          <p:nvPr>
            <p:ph type="sldNum" sz="quarter" idx="12"/>
          </p:nvPr>
        </p:nvSpPr>
        <p:spPr/>
        <p:txBody>
          <a:bodyPr/>
          <a:lstStyle/>
          <a:p>
            <a:fld id="{A06859FE-66E9-4C28-8968-9D70F0C324BC}" type="slidenum">
              <a:rPr lang="en-US" smtClean="0"/>
              <a:pPr/>
              <a:t>73</a:t>
            </a:fld>
            <a:endParaRPr lang="en-US"/>
          </a:p>
        </p:txBody>
      </p:sp>
      <p:sp>
        <p:nvSpPr>
          <p:cNvPr id="2" name="Title 1"/>
          <p:cNvSpPr>
            <a:spLocks noGrp="1"/>
          </p:cNvSpPr>
          <p:nvPr>
            <p:ph type="title" idx="4294967295"/>
          </p:nvPr>
        </p:nvSpPr>
        <p:spPr>
          <a:xfrm>
            <a:off x="2844800" y="390525"/>
            <a:ext cx="9345613" cy="727075"/>
          </a:xfrm>
        </p:spPr>
        <p:txBody>
          <a:bodyPr/>
          <a:lstStyle/>
          <a:p>
            <a:pPr algn="l"/>
            <a:r>
              <a:rPr lang="en-US"/>
              <a:t>In trang tính</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641833090"/>
              </p:ext>
            </p:extLst>
          </p:nvPr>
        </p:nvGraphicFramePr>
        <p:xfrm>
          <a:off x="748315" y="3280226"/>
          <a:ext cx="10651826" cy="2930436"/>
        </p:xfrm>
        <a:graphic>
          <a:graphicData uri="http://schemas.openxmlformats.org/drawingml/2006/table">
            <a:tbl>
              <a:tblPr firstRow="1" firstCol="1" bandRow="1"/>
              <a:tblGrid>
                <a:gridCol w="288829">
                  <a:extLst>
                    <a:ext uri="{9D8B030D-6E8A-4147-A177-3AD203B41FA5}">
                      <a16:colId xmlns="" xmlns:a16="http://schemas.microsoft.com/office/drawing/2014/main" val="20000"/>
                    </a:ext>
                  </a:extLst>
                </a:gridCol>
                <a:gridCol w="1335305">
                  <a:extLst>
                    <a:ext uri="{9D8B030D-6E8A-4147-A177-3AD203B41FA5}">
                      <a16:colId xmlns="" xmlns:a16="http://schemas.microsoft.com/office/drawing/2014/main" val="20001"/>
                    </a:ext>
                  </a:extLst>
                </a:gridCol>
                <a:gridCol w="3811302">
                  <a:extLst>
                    <a:ext uri="{9D8B030D-6E8A-4147-A177-3AD203B41FA5}">
                      <a16:colId xmlns="" xmlns:a16="http://schemas.microsoft.com/office/drawing/2014/main" val="20002"/>
                    </a:ext>
                  </a:extLst>
                </a:gridCol>
                <a:gridCol w="1317270">
                  <a:extLst>
                    <a:ext uri="{9D8B030D-6E8A-4147-A177-3AD203B41FA5}">
                      <a16:colId xmlns="" xmlns:a16="http://schemas.microsoft.com/office/drawing/2014/main" val="20004"/>
                    </a:ext>
                  </a:extLst>
                </a:gridCol>
                <a:gridCol w="3899120">
                  <a:extLst>
                    <a:ext uri="{9D8B030D-6E8A-4147-A177-3AD203B41FA5}">
                      <a16:colId xmlns="" xmlns:a16="http://schemas.microsoft.com/office/drawing/2014/main" val="20005"/>
                    </a:ext>
                  </a:extLst>
                </a:gridCol>
              </a:tblGrid>
              <a:tr h="0">
                <a:tc>
                  <a:txBody>
                    <a:bodyPr/>
                    <a:lstStyle/>
                    <a:p>
                      <a:pPr marL="0" marR="0" algn="l">
                        <a:lnSpc>
                          <a:spcPct val="115000"/>
                        </a:lnSpc>
                        <a:spcBef>
                          <a:spcPts val="100"/>
                        </a:spcBef>
                        <a:spcAft>
                          <a:spcPts val="600"/>
                        </a:spcAft>
                        <a:tabLst>
                          <a:tab pos="558800" algn="l"/>
                        </a:tabLst>
                      </a:pPr>
                      <a:endParaRPr lang="x-none" sz="1400" dirty="0">
                        <a:effectLst/>
                        <a:latin typeface="Zurich BT"/>
                        <a:ea typeface="Times New Roman"/>
                        <a:cs typeface="Times New Roman"/>
                      </a:endParaRPr>
                    </a:p>
                  </a:txBody>
                  <a:tcPr marL="91428" marR="91428" marT="0" marB="0">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Format Text</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Bef>
                          <a:spcPts val="200"/>
                        </a:spcBef>
                        <a:spcAft>
                          <a:spcPts val="200"/>
                        </a:spcAft>
                        <a:tabLst>
                          <a:tab pos="228600" algn="l"/>
                        </a:tabLst>
                      </a:pPr>
                      <a:r>
                        <a:rPr lang="en-CA" sz="1500" kern="1200" dirty="0" err="1">
                          <a:solidFill>
                            <a:schemeClr val="tx1"/>
                          </a:solidFill>
                          <a:effectLst/>
                          <a:latin typeface="Times New Roman" pitchFamily="18" charset="0"/>
                          <a:ea typeface="+mn-ea"/>
                          <a:cs typeface="Times New Roman" pitchFamily="18" charset="0"/>
                        </a:rPr>
                        <a:t>Thay</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đổi</a:t>
                      </a:r>
                      <a:r>
                        <a:rPr lang="en-CA" sz="1500" kern="1200" dirty="0">
                          <a:solidFill>
                            <a:schemeClr val="tx1"/>
                          </a:solidFill>
                          <a:effectLst/>
                          <a:latin typeface="Times New Roman" pitchFamily="18" charset="0"/>
                          <a:ea typeface="+mn-ea"/>
                          <a:cs typeface="Times New Roman" pitchFamily="18" charset="0"/>
                        </a:rPr>
                        <a:t> font </a:t>
                      </a:r>
                      <a:r>
                        <a:rPr lang="en-CA" sz="1500" kern="1200" dirty="0" err="1">
                          <a:solidFill>
                            <a:schemeClr val="tx1"/>
                          </a:solidFill>
                          <a:effectLst/>
                          <a:latin typeface="Times New Roman" pitchFamily="18" charset="0"/>
                          <a:ea typeface="+mn-ea"/>
                          <a:cs typeface="Times New Roman" pitchFamily="18" charset="0"/>
                        </a:rPr>
                        <a:t>chữ</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và</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cỡ</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chữ</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được</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nhập</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vào</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một</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trong</a:t>
                      </a:r>
                      <a:r>
                        <a:rPr lang="en-CA" sz="1500" kern="1200" dirty="0">
                          <a:solidFill>
                            <a:schemeClr val="tx1"/>
                          </a:solidFill>
                          <a:effectLst/>
                          <a:latin typeface="Times New Roman" pitchFamily="18" charset="0"/>
                          <a:ea typeface="+mn-ea"/>
                          <a:cs typeface="Times New Roman" pitchFamily="18" charset="0"/>
                        </a:rPr>
                        <a:t> ba </a:t>
                      </a:r>
                      <a:r>
                        <a:rPr lang="en-CA" sz="1500" kern="1200" dirty="0" err="1">
                          <a:solidFill>
                            <a:schemeClr val="tx1"/>
                          </a:solidFill>
                          <a:effectLst/>
                          <a:latin typeface="Times New Roman" pitchFamily="18" charset="0"/>
                          <a:ea typeface="+mn-ea"/>
                          <a:cs typeface="Times New Roman" pitchFamily="18" charset="0"/>
                        </a:rPr>
                        <a:t>phần</a:t>
                      </a:r>
                      <a:r>
                        <a:rPr lang="en-CA" sz="1500" kern="1200" dirty="0">
                          <a:solidFill>
                            <a:schemeClr val="tx1"/>
                          </a:solidFill>
                          <a:effectLst/>
                          <a:latin typeface="Times New Roman" pitchFamily="18" charset="0"/>
                          <a:ea typeface="+mn-ea"/>
                          <a:cs typeface="Times New Roman" pitchFamily="18" charset="0"/>
                        </a:rPr>
                        <a:t>.</a:t>
                      </a:r>
                      <a:endParaRPr lang="en-US" sz="15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File Path</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500">
                          <a:effectLst/>
                          <a:latin typeface="Times New Roman" pitchFamily="18" charset="0"/>
                          <a:ea typeface="Times New Roman" panose="02020603050405020304" pitchFamily="18" charset="0"/>
                          <a:cs typeface="Times New Roman" pitchFamily="18" charset="0"/>
                        </a:rPr>
                        <a:t>Chèn đường dẫn và tên tệp tin hiện tại vào tiêu đề hoặc chân trang; hiển thị thành mã &amp;[Path]&amp;[File].</a:t>
                      </a:r>
                      <a:endParaRPr lang="vi-VN" sz="15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540712">
                <a:tc>
                  <a:txBody>
                    <a:bodyPr/>
                    <a:lstStyle/>
                    <a:p>
                      <a:pPr marL="0" marR="0" algn="l">
                        <a:lnSpc>
                          <a:spcPct val="115000"/>
                        </a:lnSpc>
                        <a:spcBef>
                          <a:spcPts val="100"/>
                        </a:spcBef>
                        <a:spcAft>
                          <a:spcPts val="600"/>
                        </a:spcAft>
                        <a:tabLst>
                          <a:tab pos="558800" algn="l"/>
                        </a:tabLst>
                      </a:pPr>
                      <a:endParaRPr lang="x-none" sz="1400">
                        <a:effectLst/>
                        <a:latin typeface="Zurich BT"/>
                        <a:ea typeface="Times New Roman"/>
                        <a:cs typeface="Times New Roman"/>
                      </a:endParaRPr>
                    </a:p>
                  </a:txBody>
                  <a:tcPr marL="91428" marR="9142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Page Number</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Bef>
                          <a:spcPts val="200"/>
                        </a:spcBef>
                        <a:spcAft>
                          <a:spcPts val="200"/>
                        </a:spcAft>
                        <a:tabLst>
                          <a:tab pos="228600" algn="l"/>
                        </a:tabLst>
                      </a:pPr>
                      <a:r>
                        <a:rPr lang="en-CA" sz="1500" kern="1200" dirty="0" err="1">
                          <a:solidFill>
                            <a:schemeClr val="tx1"/>
                          </a:solidFill>
                          <a:effectLst/>
                          <a:latin typeface="Times New Roman" pitchFamily="18" charset="0"/>
                          <a:ea typeface="+mn-ea"/>
                          <a:cs typeface="Times New Roman" pitchFamily="18" charset="0"/>
                        </a:rPr>
                        <a:t>Mã</a:t>
                      </a:r>
                      <a:r>
                        <a:rPr lang="en-CA" sz="1500" kern="1200" dirty="0">
                          <a:solidFill>
                            <a:schemeClr val="tx1"/>
                          </a:solidFill>
                          <a:effectLst/>
                          <a:latin typeface="Times New Roman" pitchFamily="18" charset="0"/>
                          <a:ea typeface="+mn-ea"/>
                          <a:cs typeface="Times New Roman" pitchFamily="18" charset="0"/>
                        </a:rPr>
                        <a:t> &amp;[Page] </a:t>
                      </a:r>
                      <a:r>
                        <a:rPr lang="en-CA" sz="1500" kern="1200" dirty="0" err="1">
                          <a:solidFill>
                            <a:schemeClr val="tx1"/>
                          </a:solidFill>
                          <a:effectLst/>
                          <a:latin typeface="Times New Roman" pitchFamily="18" charset="0"/>
                          <a:ea typeface="+mn-ea"/>
                          <a:cs typeface="Times New Roman" pitchFamily="18" charset="0"/>
                        </a:rPr>
                        <a:t>hiển</a:t>
                      </a:r>
                      <a:r>
                        <a:rPr lang="en-CA" sz="1500" kern="1200" dirty="0">
                          <a:solidFill>
                            <a:schemeClr val="tx1"/>
                          </a:solidFill>
                          <a:effectLst/>
                          <a:latin typeface="Times New Roman" pitchFamily="18" charset="0"/>
                          <a:ea typeface="+mn-ea"/>
                          <a:cs typeface="Times New Roman" pitchFamily="18" charset="0"/>
                        </a:rPr>
                        <a:t> thị </a:t>
                      </a:r>
                      <a:r>
                        <a:rPr lang="en-CA" sz="1500" kern="1200" dirty="0" err="1">
                          <a:solidFill>
                            <a:schemeClr val="tx1"/>
                          </a:solidFill>
                          <a:effectLst/>
                          <a:latin typeface="Times New Roman" pitchFamily="18" charset="0"/>
                          <a:ea typeface="+mn-ea"/>
                          <a:cs typeface="Times New Roman" pitchFamily="18" charset="0"/>
                        </a:rPr>
                        <a:t>trong</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phần</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được</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chọn</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của</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tiêu</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đề</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hoặc</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chân</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trang</a:t>
                      </a:r>
                      <a:r>
                        <a:rPr lang="en-CA" sz="1500" kern="1200" dirty="0">
                          <a:solidFill>
                            <a:schemeClr val="tx1"/>
                          </a:solidFill>
                          <a:effectLst/>
                          <a:latin typeface="Times New Roman" pitchFamily="18" charset="0"/>
                          <a:ea typeface="+mn-ea"/>
                          <a:cs typeface="Times New Roman" pitchFamily="18" charset="0"/>
                        </a:rPr>
                        <a:t>;</a:t>
                      </a:r>
                      <a:endParaRPr lang="en-US" sz="15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File Name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500">
                          <a:effectLst/>
                          <a:latin typeface="Times New Roman" pitchFamily="18" charset="0"/>
                          <a:ea typeface="Times New Roman" panose="02020603050405020304" pitchFamily="18" charset="0"/>
                          <a:cs typeface="Times New Roman" pitchFamily="18" charset="0"/>
                        </a:rPr>
                        <a:t>Chèn tên của tệp tin vào tiêu đề hoặc chân trang; hiển thị thành mã &amp;[File].</a:t>
                      </a:r>
                      <a:endParaRPr lang="vi-VN" sz="15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540712">
                <a:tc>
                  <a:txBody>
                    <a:bodyPr/>
                    <a:lstStyle/>
                    <a:p>
                      <a:pPr marL="0" marR="0" algn="l">
                        <a:lnSpc>
                          <a:spcPct val="115000"/>
                        </a:lnSpc>
                        <a:spcBef>
                          <a:spcPts val="100"/>
                        </a:spcBef>
                        <a:spcAft>
                          <a:spcPts val="600"/>
                        </a:spcAft>
                        <a:tabLst>
                          <a:tab pos="558800" algn="l"/>
                        </a:tabLst>
                      </a:pPr>
                      <a:endParaRPr lang="en-US" sz="1400">
                        <a:effectLst/>
                        <a:latin typeface="Zurich BT"/>
                        <a:ea typeface="Times New Roman"/>
                        <a:cs typeface="Times New Roman"/>
                      </a:endParaRPr>
                    </a:p>
                  </a:txBody>
                  <a:tcPr marL="91428" marR="9142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Number of Pages</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Bef>
                          <a:spcPts val="200"/>
                        </a:spcBef>
                        <a:spcAft>
                          <a:spcPts val="200"/>
                        </a:spcAft>
                        <a:tabLst>
                          <a:tab pos="228600" algn="l"/>
                        </a:tabLst>
                      </a:pPr>
                      <a:r>
                        <a:rPr lang="en-CA" sz="1500" kern="1200" dirty="0" err="1">
                          <a:solidFill>
                            <a:schemeClr val="tx1"/>
                          </a:solidFill>
                          <a:effectLst/>
                          <a:latin typeface="Times New Roman" pitchFamily="18" charset="0"/>
                          <a:ea typeface="+mn-ea"/>
                          <a:cs typeface="Times New Roman" pitchFamily="18" charset="0"/>
                        </a:rPr>
                        <a:t>Mã</a:t>
                      </a:r>
                      <a:r>
                        <a:rPr lang="en-CA" sz="1500" kern="1200" dirty="0">
                          <a:solidFill>
                            <a:schemeClr val="tx1"/>
                          </a:solidFill>
                          <a:effectLst/>
                          <a:latin typeface="Times New Roman" pitchFamily="18" charset="0"/>
                          <a:ea typeface="+mn-ea"/>
                          <a:cs typeface="Times New Roman" pitchFamily="18" charset="0"/>
                        </a:rPr>
                        <a:t> &amp;[Pages] </a:t>
                      </a:r>
                      <a:r>
                        <a:rPr lang="en-CA" sz="1500" kern="1200" dirty="0" err="1">
                          <a:solidFill>
                            <a:schemeClr val="tx1"/>
                          </a:solidFill>
                          <a:effectLst/>
                          <a:latin typeface="Times New Roman" pitchFamily="18" charset="0"/>
                          <a:ea typeface="+mn-ea"/>
                          <a:cs typeface="Times New Roman" pitchFamily="18" charset="0"/>
                        </a:rPr>
                        <a:t>hiển</a:t>
                      </a:r>
                      <a:r>
                        <a:rPr lang="en-CA" sz="1500" kern="1200" dirty="0">
                          <a:solidFill>
                            <a:schemeClr val="tx1"/>
                          </a:solidFill>
                          <a:effectLst/>
                          <a:latin typeface="Times New Roman" pitchFamily="18" charset="0"/>
                          <a:ea typeface="+mn-ea"/>
                          <a:cs typeface="Times New Roman" pitchFamily="18" charset="0"/>
                        </a:rPr>
                        <a:t> thị </a:t>
                      </a:r>
                      <a:r>
                        <a:rPr lang="en-CA" sz="1500" kern="1200" dirty="0" err="1">
                          <a:solidFill>
                            <a:schemeClr val="tx1"/>
                          </a:solidFill>
                          <a:effectLst/>
                          <a:latin typeface="Times New Roman" pitchFamily="18" charset="0"/>
                          <a:ea typeface="+mn-ea"/>
                          <a:cs typeface="Times New Roman" pitchFamily="18" charset="0"/>
                        </a:rPr>
                        <a:t>tổng</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số</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trang</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trong</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tài</a:t>
                      </a:r>
                      <a:r>
                        <a:rPr lang="en-CA" sz="1500" kern="1200" dirty="0">
                          <a:solidFill>
                            <a:schemeClr val="tx1"/>
                          </a:solidFill>
                          <a:effectLst/>
                          <a:latin typeface="Times New Roman" pitchFamily="18" charset="0"/>
                          <a:ea typeface="+mn-ea"/>
                          <a:cs typeface="Times New Roman" pitchFamily="18" charset="0"/>
                        </a:rPr>
                        <a:t> </a:t>
                      </a:r>
                      <a:r>
                        <a:rPr lang="en-CA" sz="1500" kern="1200" dirty="0" err="1">
                          <a:solidFill>
                            <a:schemeClr val="tx1"/>
                          </a:solidFill>
                          <a:effectLst/>
                          <a:latin typeface="Times New Roman" pitchFamily="18" charset="0"/>
                          <a:ea typeface="+mn-ea"/>
                          <a:cs typeface="Times New Roman" pitchFamily="18" charset="0"/>
                        </a:rPr>
                        <a:t>liệu</a:t>
                      </a:r>
                      <a:endParaRPr lang="en-US" sz="15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Sheet Name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500">
                          <a:effectLst/>
                          <a:latin typeface="Times New Roman" pitchFamily="18" charset="0"/>
                          <a:ea typeface="Times New Roman" panose="02020603050405020304" pitchFamily="18" charset="0"/>
                          <a:cs typeface="Times New Roman" pitchFamily="18" charset="0"/>
                        </a:rPr>
                        <a:t>Chèn tên của trang tính hiện tại; hiển thị thanh mã &amp;[Tab].</a:t>
                      </a:r>
                      <a:endParaRPr lang="vi-VN" sz="15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40712">
                <a:tc>
                  <a:txBody>
                    <a:bodyPr/>
                    <a:lstStyle/>
                    <a:p>
                      <a:pPr marL="0" marR="0" algn="l">
                        <a:lnSpc>
                          <a:spcPct val="115000"/>
                        </a:lnSpc>
                        <a:spcBef>
                          <a:spcPts val="100"/>
                        </a:spcBef>
                        <a:spcAft>
                          <a:spcPts val="600"/>
                        </a:spcAft>
                        <a:tabLst>
                          <a:tab pos="558800" algn="l"/>
                        </a:tabLst>
                      </a:pPr>
                      <a:endParaRPr lang="en-US" sz="1400">
                        <a:effectLst/>
                        <a:latin typeface="Zurich BT"/>
                        <a:ea typeface="Times New Roman"/>
                        <a:cs typeface="Times New Roman"/>
                      </a:endParaRPr>
                    </a:p>
                  </a:txBody>
                  <a:tcPr marL="91428" marR="9142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Date </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500" dirty="0" err="1">
                          <a:effectLst/>
                          <a:latin typeface="Times New Roman" pitchFamily="18" charset="0"/>
                          <a:ea typeface="Times New Roman" panose="02020603050405020304" pitchFamily="18" charset="0"/>
                          <a:cs typeface="Times New Roman" pitchFamily="18" charset="0"/>
                        </a:rPr>
                        <a:t>Chèn</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ngày</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tháng</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hiện</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tại</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vào</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báo</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cáo</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được</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hiển</a:t>
                      </a:r>
                      <a:r>
                        <a:rPr lang="en-US" sz="1500" dirty="0">
                          <a:effectLst/>
                          <a:latin typeface="Times New Roman" pitchFamily="18" charset="0"/>
                          <a:ea typeface="Times New Roman" panose="02020603050405020304" pitchFamily="18" charset="0"/>
                          <a:cs typeface="Times New Roman" pitchFamily="18" charset="0"/>
                        </a:rPr>
                        <a:t> thị </a:t>
                      </a:r>
                      <a:r>
                        <a:rPr lang="en-US" sz="1500" dirty="0" err="1">
                          <a:effectLst/>
                          <a:latin typeface="Times New Roman" pitchFamily="18" charset="0"/>
                          <a:ea typeface="Times New Roman" panose="02020603050405020304" pitchFamily="18" charset="0"/>
                          <a:cs typeface="Times New Roman" pitchFamily="18" charset="0"/>
                        </a:rPr>
                        <a:t>thành</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mã</a:t>
                      </a:r>
                      <a:r>
                        <a:rPr lang="en-US" sz="1500" dirty="0">
                          <a:effectLst/>
                          <a:latin typeface="Times New Roman" pitchFamily="18" charset="0"/>
                          <a:ea typeface="Times New Roman" panose="02020603050405020304" pitchFamily="18" charset="0"/>
                          <a:cs typeface="Times New Roman" pitchFamily="18" charset="0"/>
                        </a:rPr>
                        <a:t> &amp;[Date].</a:t>
                      </a:r>
                      <a:endParaRPr lang="vi-VN" sz="15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Picture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500">
                          <a:effectLst/>
                          <a:latin typeface="Times New Roman" pitchFamily="18" charset="0"/>
                          <a:ea typeface="Times New Roman" panose="02020603050405020304" pitchFamily="18" charset="0"/>
                          <a:cs typeface="Times New Roman" pitchFamily="18" charset="0"/>
                        </a:rPr>
                        <a:t>Chèn ảnh vào tiêu đề hoặc chân trang; hiển thị thành mã &amp;[Picture].</a:t>
                      </a:r>
                      <a:endParaRPr lang="vi-VN" sz="150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540712">
                <a:tc>
                  <a:txBody>
                    <a:bodyPr/>
                    <a:lstStyle/>
                    <a:p>
                      <a:pPr marL="0" marR="0" algn="l">
                        <a:lnSpc>
                          <a:spcPct val="115000"/>
                        </a:lnSpc>
                        <a:spcBef>
                          <a:spcPts val="100"/>
                        </a:spcBef>
                        <a:spcAft>
                          <a:spcPts val="600"/>
                        </a:spcAft>
                        <a:tabLst>
                          <a:tab pos="558800" algn="l"/>
                        </a:tabLst>
                      </a:pPr>
                      <a:endParaRPr lang="en-US" sz="1400">
                        <a:effectLst/>
                        <a:latin typeface="Zurich BT"/>
                        <a:ea typeface="Times New Roman"/>
                        <a:cs typeface="Times New Roman"/>
                      </a:endParaRPr>
                    </a:p>
                  </a:txBody>
                  <a:tcPr marL="91428" marR="9142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Time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500" dirty="0" err="1">
                          <a:effectLst/>
                          <a:latin typeface="Times New Roman" pitchFamily="18" charset="0"/>
                          <a:ea typeface="Times New Roman" panose="02020603050405020304" pitchFamily="18" charset="0"/>
                          <a:cs typeface="Times New Roman" pitchFamily="18" charset="0"/>
                        </a:rPr>
                        <a:t>Chèn</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giờ</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hiện</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tại</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vào</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trong</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báo</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cáo</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hiển</a:t>
                      </a:r>
                      <a:r>
                        <a:rPr lang="en-US" sz="1500" dirty="0">
                          <a:effectLst/>
                          <a:latin typeface="Times New Roman" pitchFamily="18" charset="0"/>
                          <a:ea typeface="Times New Roman" panose="02020603050405020304" pitchFamily="18" charset="0"/>
                          <a:cs typeface="Times New Roman" pitchFamily="18" charset="0"/>
                        </a:rPr>
                        <a:t> thị </a:t>
                      </a:r>
                      <a:r>
                        <a:rPr lang="en-US" sz="1500" dirty="0" err="1">
                          <a:effectLst/>
                          <a:latin typeface="Times New Roman" pitchFamily="18" charset="0"/>
                          <a:ea typeface="Times New Roman" panose="02020603050405020304" pitchFamily="18" charset="0"/>
                          <a:cs typeface="Times New Roman" pitchFamily="18" charset="0"/>
                        </a:rPr>
                        <a:t>thành</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mã</a:t>
                      </a:r>
                      <a:r>
                        <a:rPr lang="en-US" sz="1500" dirty="0">
                          <a:effectLst/>
                          <a:latin typeface="Times New Roman" pitchFamily="18" charset="0"/>
                          <a:ea typeface="Times New Roman" panose="02020603050405020304" pitchFamily="18" charset="0"/>
                          <a:cs typeface="Times New Roman" pitchFamily="18" charset="0"/>
                        </a:rPr>
                        <a:t> &amp;[Time].</a:t>
                      </a:r>
                      <a:endParaRPr lang="vi-VN" sz="15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200"/>
                        </a:spcBef>
                        <a:spcAft>
                          <a:spcPts val="200"/>
                        </a:spcAft>
                        <a:tabLst>
                          <a:tab pos="228600" algn="l"/>
                        </a:tabLst>
                      </a:pPr>
                      <a:r>
                        <a:rPr lang="en-US" sz="1500" b="1" dirty="0">
                          <a:effectLst/>
                          <a:latin typeface="Times New Roman" pitchFamily="18" charset="0"/>
                          <a:ea typeface="Times New Roman"/>
                          <a:cs typeface="Times New Roman" pitchFamily="18" charset="0"/>
                        </a:rPr>
                        <a:t>Format Picture</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500" dirty="0" err="1">
                          <a:effectLst/>
                          <a:latin typeface="Times New Roman" pitchFamily="18" charset="0"/>
                          <a:ea typeface="Times New Roman" panose="02020603050405020304" pitchFamily="18" charset="0"/>
                          <a:cs typeface="Times New Roman" pitchFamily="18" charset="0"/>
                        </a:rPr>
                        <a:t>Thay</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đổi</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các</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thuộc</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tính</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cho</a:t>
                      </a:r>
                      <a:r>
                        <a:rPr lang="en-US" sz="1500" dirty="0">
                          <a:effectLst/>
                          <a:latin typeface="Times New Roman" pitchFamily="18" charset="0"/>
                          <a:ea typeface="Times New Roman" panose="02020603050405020304" pitchFamily="18" charset="0"/>
                          <a:cs typeface="Times New Roman" pitchFamily="18" charset="0"/>
                        </a:rPr>
                        <a:t> </a:t>
                      </a:r>
                      <a:r>
                        <a:rPr lang="en-US" sz="1500" dirty="0" err="1">
                          <a:effectLst/>
                          <a:latin typeface="Times New Roman" pitchFamily="18" charset="0"/>
                          <a:ea typeface="Times New Roman" panose="02020603050405020304" pitchFamily="18" charset="0"/>
                          <a:cs typeface="Times New Roman" pitchFamily="18" charset="0"/>
                        </a:rPr>
                        <a:t>ảnh</a:t>
                      </a:r>
                      <a:r>
                        <a:rPr lang="en-US" sz="1500" dirty="0">
                          <a:effectLst/>
                          <a:latin typeface="Times New Roman" pitchFamily="18" charset="0"/>
                          <a:ea typeface="Times New Roman" panose="02020603050405020304" pitchFamily="18" charset="0"/>
                          <a:cs typeface="Times New Roman" pitchFamily="18" charset="0"/>
                        </a:rPr>
                        <a:t>.</a:t>
                      </a:r>
                      <a:endParaRPr lang="vi-VN" sz="1500" dirty="0">
                        <a:effectLst/>
                        <a:latin typeface="Times New Roman" pitchFamily="18" charset="0"/>
                        <a:ea typeface="Times New Roman" panose="02020603050405020304" pitchFamily="18" charset="0"/>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grpSp>
        <p:nvGrpSpPr>
          <p:cNvPr id="3" name="Group 2"/>
          <p:cNvGrpSpPr/>
          <p:nvPr/>
        </p:nvGrpSpPr>
        <p:grpSpPr>
          <a:xfrm>
            <a:off x="1483294" y="3668806"/>
            <a:ext cx="276948" cy="2269293"/>
            <a:chOff x="1569259" y="3952224"/>
            <a:chExt cx="276948" cy="2269293"/>
          </a:xfrm>
        </p:grpSpPr>
        <p:pic>
          <p:nvPicPr>
            <p:cNvPr id="21514" name="Picture 23" descr="u5-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081" y="3952224"/>
              <a:ext cx="262433" cy="18600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22" descr="u5-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259" y="4678625"/>
              <a:ext cx="262433" cy="1860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21" descr="u5-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671" y="5229171"/>
              <a:ext cx="262433" cy="1860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20" descr="u5-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235" y="5534854"/>
              <a:ext cx="262433" cy="1860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19" descr="u5-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3774" y="6035517"/>
              <a:ext cx="262433" cy="18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581867" y="3541115"/>
            <a:ext cx="282090" cy="2560622"/>
            <a:chOff x="6863957" y="3753865"/>
            <a:chExt cx="282090" cy="2560622"/>
          </a:xfrm>
        </p:grpSpPr>
        <p:pic>
          <p:nvPicPr>
            <p:cNvPr id="21509" name="Picture 18" descr="u5-1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3932" y="3753865"/>
              <a:ext cx="242115" cy="18594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17" descr="u5-1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3932" y="4496727"/>
              <a:ext cx="242115" cy="18594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16" descr="u5-1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3932" y="5053650"/>
              <a:ext cx="242115" cy="18594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15" descr="u5-1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3932" y="5546859"/>
              <a:ext cx="242115" cy="185940"/>
            </a:xfrm>
            <a:prstGeom prst="rect">
              <a:avLst/>
            </a:prstGeom>
            <a:noFill/>
            <a:extLst>
              <a:ext uri="{909E8E84-426E-40DD-AFC4-6F175D3DCCD1}">
                <a14:hiddenFill xmlns:a14="http://schemas.microsoft.com/office/drawing/2010/main">
                  <a:solidFill>
                    <a:srgbClr val="FFFFFF"/>
                  </a:solidFill>
                </a14:hiddenFill>
              </a:ext>
            </a:extLst>
          </p:spPr>
        </p:pic>
        <p:pic>
          <p:nvPicPr>
            <p:cNvPr id="21505" name="Picture 14" descr="u5-1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3957" y="6128547"/>
              <a:ext cx="242115" cy="18594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C:\Users\swong\Documents\Manuals\IC3 GS4\7314 IC3 GS4\Screens\L9\l9-121.png"/>
          <p:cNvPicPr/>
          <p:nvPr/>
        </p:nvPicPr>
        <p:blipFill rotWithShape="1">
          <a:blip r:embed="rId13">
            <a:extLst>
              <a:ext uri="{28A0092B-C50C-407E-A947-70E740481C1C}">
                <a14:useLocalDpi xmlns:a14="http://schemas.microsoft.com/office/drawing/2010/main" val="0"/>
              </a:ext>
            </a:extLst>
          </a:blip>
          <a:srcRect b="11564"/>
          <a:stretch/>
        </p:blipFill>
        <p:spPr bwMode="auto">
          <a:xfrm>
            <a:off x="3483428" y="1538512"/>
            <a:ext cx="5181601" cy="1727201"/>
          </a:xfrm>
          <a:prstGeom prst="rect">
            <a:avLst/>
          </a:prstGeom>
          <a:noFill/>
          <a:ln>
            <a:noFill/>
          </a:ln>
        </p:spPr>
      </p:pic>
    </p:spTree>
    <p:extLst>
      <p:ext uri="{BB962C8B-B14F-4D97-AF65-F5344CB8AC3E}">
        <p14:creationId xmlns:p14="http://schemas.microsoft.com/office/powerpoint/2010/main" val="3218959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In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Thẻ Sheet</a:t>
            </a:r>
            <a:endParaRPr lang="en-US" smtClean="0"/>
          </a:p>
          <a:p>
            <a:endParaRPr lang="en-US" smtClean="0"/>
          </a:p>
          <a:p>
            <a:endParaRPr lang="en-US" dirty="0"/>
          </a:p>
        </p:txBody>
      </p:sp>
      <p:pic>
        <p:nvPicPr>
          <p:cNvPr id="6" name="Picture 5" descr="C:\Users\swong\Documents\Manuals\IC3 GS4\7314 IC3 GS4\Screens\L9\l9-116.png"/>
          <p:cNvPicPr/>
          <p:nvPr/>
        </p:nvPicPr>
        <p:blipFill>
          <a:blip r:embed="rId3">
            <a:extLst>
              <a:ext uri="{28A0092B-C50C-407E-A947-70E740481C1C}">
                <a14:useLocalDpi xmlns:a14="http://schemas.microsoft.com/office/drawing/2010/main" val="0"/>
              </a:ext>
            </a:extLst>
          </a:blip>
          <a:srcRect/>
          <a:stretch>
            <a:fillRect/>
          </a:stretch>
        </p:blipFill>
        <p:spPr bwMode="auto">
          <a:xfrm>
            <a:off x="1072601" y="2069815"/>
            <a:ext cx="5223505" cy="3301132"/>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125613721"/>
              </p:ext>
            </p:extLst>
          </p:nvPr>
        </p:nvGraphicFramePr>
        <p:xfrm>
          <a:off x="6366104" y="1887427"/>
          <a:ext cx="5243812" cy="3855720"/>
        </p:xfrm>
        <a:graphic>
          <a:graphicData uri="http://schemas.openxmlformats.org/drawingml/2006/table">
            <a:tbl>
              <a:tblPr firstRow="1" firstCol="1" bandRow="1"/>
              <a:tblGrid>
                <a:gridCol w="5243812">
                  <a:extLst>
                    <a:ext uri="{9D8B030D-6E8A-4147-A177-3AD203B41FA5}">
                      <a16:colId xmlns="" xmlns:a16="http://schemas.microsoft.com/office/drawing/2014/main" val="20000"/>
                    </a:ext>
                  </a:extLst>
                </a:gridCol>
              </a:tblGrid>
              <a:tr h="683635">
                <a:tc>
                  <a:txBody>
                    <a:bodyPr/>
                    <a:lstStyle/>
                    <a:p>
                      <a:pPr algn="l">
                        <a:lnSpc>
                          <a:spcPct val="115000"/>
                        </a:lnSpc>
                        <a:spcBef>
                          <a:spcPts val="200"/>
                        </a:spcBef>
                        <a:spcAft>
                          <a:spcPts val="0"/>
                        </a:spcAft>
                        <a:tabLst>
                          <a:tab pos="228600" algn="l"/>
                        </a:tabLst>
                      </a:pPr>
                      <a:r>
                        <a:rPr lang="en-US" sz="2000" b="1" dirty="0">
                          <a:effectLst/>
                          <a:latin typeface="Times New Roman" pitchFamily="18" charset="0"/>
                          <a:ea typeface="Times New Roman"/>
                          <a:cs typeface="Times New Roman" pitchFamily="18" charset="0"/>
                        </a:rPr>
                        <a:t>Print area</a:t>
                      </a:r>
                    </a:p>
                    <a:p>
                      <a:pPr marL="0" algn="l">
                        <a:lnSpc>
                          <a:spcPct val="115000"/>
                        </a:lnSpc>
                        <a:spcBef>
                          <a:spcPts val="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Lựa</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chọn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phần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err="1">
                          <a:solidFill>
                            <a:schemeClr val="tx1"/>
                          </a:solidFill>
                          <a:effectLst/>
                          <a:latin typeface="Times New Roman" pitchFamily="18" charset="0"/>
                          <a:ea typeface="+mn-ea"/>
                          <a:cs typeface="Times New Roman" pitchFamily="18" charset="0"/>
                        </a:rPr>
                        <a:t>tính</a:t>
                      </a:r>
                      <a:r>
                        <a:rPr lang="en-CA" sz="2000" kern="1200">
                          <a:solidFill>
                            <a:schemeClr val="tx1"/>
                          </a:solidFill>
                          <a:effectLst/>
                          <a:latin typeface="Times New Roman" pitchFamily="18" charset="0"/>
                          <a:ea typeface="+mn-ea"/>
                          <a:cs typeface="Times New Roman" pitchFamily="18" charset="0"/>
                        </a:rPr>
                        <a:t> </a:t>
                      </a:r>
                      <a:r>
                        <a:rPr lang="en-CA" sz="2000" kern="1200" smtClean="0">
                          <a:solidFill>
                            <a:schemeClr val="tx1"/>
                          </a:solidFill>
                          <a:effectLst/>
                          <a:latin typeface="Times New Roman" pitchFamily="18" charset="0"/>
                          <a:ea typeface="+mn-ea"/>
                          <a:cs typeface="Times New Roman" pitchFamily="18" charset="0"/>
                        </a:rPr>
                        <a:t>muốn </a:t>
                      </a:r>
                      <a:r>
                        <a:rPr lang="en-CA" sz="2000" kern="1200" dirty="0">
                          <a:solidFill>
                            <a:schemeClr val="tx1"/>
                          </a:solidFill>
                          <a:effectLst/>
                          <a:latin typeface="Times New Roman" pitchFamily="18" charset="0"/>
                          <a:ea typeface="+mn-ea"/>
                          <a:cs typeface="Times New Roman" pitchFamily="18" charset="0"/>
                        </a:rPr>
                        <a:t>in</a:t>
                      </a:r>
                      <a:r>
                        <a:rPr lang="en-US" sz="2000" dirty="0">
                          <a:effectLst/>
                          <a:latin typeface="Times New Roman" pitchFamily="18" charset="0"/>
                          <a:ea typeface="Times New Roman"/>
                          <a:cs typeface="Times New Roman" pitchFamily="18" charset="0"/>
                        </a:rPr>
                        <a:t>. </a:t>
                      </a: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992094">
                <a:tc>
                  <a:txBody>
                    <a:bodyPr/>
                    <a:lstStyle/>
                    <a:p>
                      <a:pPr algn="l">
                        <a:lnSpc>
                          <a:spcPct val="115000"/>
                        </a:lnSpc>
                        <a:spcBef>
                          <a:spcPts val="200"/>
                        </a:spcBef>
                        <a:spcAft>
                          <a:spcPts val="0"/>
                        </a:spcAft>
                        <a:tabLst>
                          <a:tab pos="228600" algn="l"/>
                        </a:tabLst>
                      </a:pPr>
                      <a:r>
                        <a:rPr lang="en-US" sz="2000" b="1" dirty="0">
                          <a:effectLst/>
                          <a:latin typeface="Times New Roman" pitchFamily="18" charset="0"/>
                          <a:ea typeface="Times New Roman"/>
                          <a:cs typeface="Times New Roman" pitchFamily="18" charset="0"/>
                        </a:rPr>
                        <a:t>Print </a:t>
                      </a:r>
                      <a:r>
                        <a:rPr lang="en-US" sz="2000" b="1" kern="1200" dirty="0">
                          <a:solidFill>
                            <a:schemeClr val="tx1"/>
                          </a:solidFill>
                          <a:effectLst/>
                          <a:latin typeface="Times New Roman" pitchFamily="18" charset="0"/>
                          <a:ea typeface="Times New Roman"/>
                          <a:cs typeface="Times New Roman" pitchFamily="18" charset="0"/>
                        </a:rPr>
                        <a:t>titles</a:t>
                      </a:r>
                    </a:p>
                    <a:p>
                      <a:pPr marL="0" algn="l">
                        <a:lnSpc>
                          <a:spcPct val="115000"/>
                        </a:lnSpc>
                        <a:spcBef>
                          <a:spcPts val="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Lặp</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lại</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các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tiêu</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đề</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cột</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hoặc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dòng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trên</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mỗi</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được</a:t>
                      </a:r>
                      <a:r>
                        <a:rPr lang="en-CA" sz="2000" kern="1200" dirty="0">
                          <a:solidFill>
                            <a:schemeClr val="tx1"/>
                          </a:solidFill>
                          <a:effectLst/>
                          <a:latin typeface="Times New Roman" pitchFamily="18" charset="0"/>
                          <a:ea typeface="+mn-ea"/>
                          <a:cs typeface="Times New Roman" pitchFamily="18" charset="0"/>
                        </a:rPr>
                        <a:t> in</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992094">
                <a:tc>
                  <a:txBody>
                    <a:bodyPr/>
                    <a:lstStyle/>
                    <a:p>
                      <a:pPr algn="l">
                        <a:lnSpc>
                          <a:spcPct val="115000"/>
                        </a:lnSpc>
                        <a:spcBef>
                          <a:spcPts val="200"/>
                        </a:spcBef>
                        <a:spcAft>
                          <a:spcPts val="0"/>
                        </a:spcAft>
                        <a:tabLst>
                          <a:tab pos="228600" algn="l"/>
                        </a:tabLst>
                      </a:pPr>
                      <a:r>
                        <a:rPr lang="en-US" sz="2000" b="1" kern="1200" dirty="0">
                          <a:solidFill>
                            <a:schemeClr val="tx1"/>
                          </a:solidFill>
                          <a:effectLst/>
                          <a:latin typeface="Times New Roman" pitchFamily="18" charset="0"/>
                          <a:ea typeface="Times New Roman"/>
                          <a:cs typeface="Times New Roman" pitchFamily="18" charset="0"/>
                        </a:rPr>
                        <a:t>Print</a:t>
                      </a:r>
                    </a:p>
                    <a:p>
                      <a:pPr marL="0" algn="l">
                        <a:lnSpc>
                          <a:spcPct val="115000"/>
                        </a:lnSpc>
                        <a:spcBef>
                          <a:spcPts val="0"/>
                        </a:spcBef>
                        <a:spcAft>
                          <a:spcPts val="200"/>
                        </a:spcAft>
                        <a:tabLst>
                          <a:tab pos="228600" algn="l"/>
                        </a:tabLst>
                      </a:pPr>
                      <a:r>
                        <a:rPr lang="en-US" sz="2000" dirty="0">
                          <a:effectLst/>
                          <a:latin typeface="Times New Roman" pitchFamily="18" charset="0"/>
                          <a:ea typeface="Times New Roman"/>
                          <a:cs typeface="Times New Roman" pitchFamily="18" charset="0"/>
                        </a:rPr>
                        <a:t>In </a:t>
                      </a:r>
                      <a:r>
                        <a:rPr lang="en-US" sz="2000" dirty="0" err="1">
                          <a:effectLst/>
                          <a:latin typeface="Times New Roman" pitchFamily="18" charset="0"/>
                          <a:ea typeface="Times New Roman"/>
                          <a:cs typeface="Times New Roman" pitchFamily="18" charset="0"/>
                        </a:rPr>
                        <a:t>các</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phần</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cụ</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thể</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của</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trang</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tính</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trong</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bản</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báo</a:t>
                      </a:r>
                      <a:r>
                        <a:rPr lang="en-US" sz="2000" baseline="0" dirty="0">
                          <a:effectLst/>
                          <a:latin typeface="Times New Roman" pitchFamily="18" charset="0"/>
                          <a:ea typeface="Times New Roman"/>
                          <a:cs typeface="Times New Roman" pitchFamily="18" charset="0"/>
                        </a:rPr>
                        <a:t> </a:t>
                      </a:r>
                      <a:r>
                        <a:rPr lang="en-US" sz="2000" baseline="0" dirty="0" err="1">
                          <a:effectLst/>
                          <a:latin typeface="Times New Roman" pitchFamily="18" charset="0"/>
                          <a:ea typeface="Times New Roman"/>
                          <a:cs typeface="Times New Roman" pitchFamily="18" charset="0"/>
                        </a:rPr>
                        <a:t>cáo</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915137">
                <a:tc>
                  <a:txBody>
                    <a:bodyPr/>
                    <a:lstStyle/>
                    <a:p>
                      <a:pPr algn="l">
                        <a:lnSpc>
                          <a:spcPct val="115000"/>
                        </a:lnSpc>
                        <a:spcBef>
                          <a:spcPts val="200"/>
                        </a:spcBef>
                        <a:spcAft>
                          <a:spcPts val="0"/>
                        </a:spcAft>
                        <a:tabLst>
                          <a:tab pos="228600" algn="l"/>
                        </a:tabLst>
                      </a:pPr>
                      <a:r>
                        <a:rPr lang="en-US" sz="2000" b="1" dirty="0">
                          <a:effectLst/>
                          <a:latin typeface="Times New Roman" pitchFamily="18" charset="0"/>
                          <a:ea typeface="Times New Roman"/>
                          <a:cs typeface="Times New Roman" pitchFamily="18" charset="0"/>
                        </a:rPr>
                        <a:t>Page order</a:t>
                      </a:r>
                    </a:p>
                    <a:p>
                      <a:pPr marL="0" algn="l">
                        <a:lnSpc>
                          <a:spcPct val="115000"/>
                        </a:lnSpc>
                        <a:spcBef>
                          <a:spcPts val="0"/>
                        </a:spcBef>
                        <a:spcAft>
                          <a:spcPts val="200"/>
                        </a:spcAft>
                        <a:tabLst>
                          <a:tab pos="228600" algn="l"/>
                        </a:tabLst>
                      </a:pPr>
                      <a:r>
                        <a:rPr lang="en-CA" sz="2000" kern="1200" dirty="0" err="1">
                          <a:solidFill>
                            <a:schemeClr val="tx1"/>
                          </a:solidFill>
                          <a:effectLst/>
                          <a:latin typeface="Times New Roman" pitchFamily="18" charset="0"/>
                          <a:ea typeface="+mn-ea"/>
                          <a:cs typeface="Times New Roman" pitchFamily="18" charset="0"/>
                        </a:rPr>
                        <a:t>Thay</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đổi</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thứ</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tự</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các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trang</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được</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đánh</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số</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và</a:t>
                      </a:r>
                      <a:r>
                        <a:rPr lang="en-CA" sz="2000" kern="1200" dirty="0">
                          <a:solidFill>
                            <a:schemeClr val="tx1"/>
                          </a:solidFill>
                          <a:effectLst/>
                          <a:latin typeface="Times New Roman" pitchFamily="18" charset="0"/>
                          <a:ea typeface="+mn-ea"/>
                          <a:cs typeface="Times New Roman" pitchFamily="18" charset="0"/>
                        </a:rPr>
                        <a:t> </a:t>
                      </a:r>
                      <a:r>
                        <a:rPr lang="en-CA" sz="2000" kern="1200" dirty="0" err="1">
                          <a:solidFill>
                            <a:schemeClr val="tx1"/>
                          </a:solidFill>
                          <a:effectLst/>
                          <a:latin typeface="Times New Roman" pitchFamily="18" charset="0"/>
                          <a:ea typeface="+mn-ea"/>
                          <a:cs typeface="Times New Roman" pitchFamily="18" charset="0"/>
                        </a:rPr>
                        <a:t>được</a:t>
                      </a:r>
                      <a:r>
                        <a:rPr lang="en-CA" sz="2000" kern="1200" dirty="0">
                          <a:solidFill>
                            <a:schemeClr val="tx1"/>
                          </a:solidFill>
                          <a:effectLst/>
                          <a:latin typeface="Times New Roman" pitchFamily="18" charset="0"/>
                          <a:ea typeface="+mn-ea"/>
                          <a:cs typeface="Times New Roman" pitchFamily="18" charset="0"/>
                        </a:rPr>
                        <a:t> in.</a:t>
                      </a:r>
                      <a:endParaRPr lang="en-US" sz="2000" dirty="0">
                        <a:effectLst/>
                        <a:latin typeface="Times New Roman" pitchFamily="18" charset="0"/>
                        <a:ea typeface="Times New Roman"/>
                        <a:cs typeface="Times New Roman" pitchFamily="18" charset="0"/>
                      </a:endParaRPr>
                    </a:p>
                  </a:txBody>
                  <a:tcPr marL="91428" marR="914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Date Placeholder 3"/>
          <p:cNvSpPr>
            <a:spLocks noGrp="1"/>
          </p:cNvSpPr>
          <p:nvPr>
            <p:ph type="dt" sz="half" idx="14"/>
          </p:nvPr>
        </p:nvSpPr>
        <p:spPr/>
        <p:txBody>
          <a:bodyPr/>
          <a:lstStyle/>
          <a:p>
            <a:fld id="{EB2283F5-4978-46F6-B510-30E5BBD05BEF}"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8" name="Slide Number Placeholder 7"/>
          <p:cNvSpPr>
            <a:spLocks noGrp="1"/>
          </p:cNvSpPr>
          <p:nvPr>
            <p:ph type="sldNum" sz="quarter" idx="16"/>
          </p:nvPr>
        </p:nvSpPr>
        <p:spPr/>
        <p:txBody>
          <a:bodyPr/>
          <a:lstStyle/>
          <a:p>
            <a:fld id="{A06859FE-66E9-4C28-8968-9D70F0C324BC}" type="slidenum">
              <a:rPr lang="en-US" smtClean="0"/>
              <a:pPr/>
              <a:t>74</a:t>
            </a:fld>
            <a:endParaRPr lang="en-US"/>
          </a:p>
        </p:txBody>
      </p:sp>
    </p:spTree>
    <p:extLst>
      <p:ext uri="{BB962C8B-B14F-4D97-AF65-F5344CB8AC3E}">
        <p14:creationId xmlns:p14="http://schemas.microsoft.com/office/powerpoint/2010/main" val="2202456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In trang tính</a:t>
            </a:r>
            <a:endParaRPr lang="en-US" dirty="0"/>
          </a:p>
        </p:txBody>
      </p:sp>
      <p:sp>
        <p:nvSpPr>
          <p:cNvPr id="3" name="Content Placeholder 2"/>
          <p:cNvSpPr>
            <a:spLocks noGrp="1"/>
          </p:cNvSpPr>
          <p:nvPr>
            <p:ph idx="13"/>
          </p:nvPr>
        </p:nvSpPr>
        <p:spPr>
          <a:xfrm>
            <a:off x="609600" y="1535113"/>
            <a:ext cx="10971213" cy="4679950"/>
          </a:xfrm>
        </p:spPr>
        <p:txBody>
          <a:bodyPr/>
          <a:lstStyle/>
          <a:p>
            <a:r>
              <a:rPr lang="en-CA" smtClean="0"/>
              <a:t>In trang tính</a:t>
            </a:r>
            <a:endParaRPr lang="en-US" smtClean="0"/>
          </a:p>
          <a:p>
            <a:endParaRPr lang="en-US" dirty="0"/>
          </a:p>
        </p:txBody>
      </p:sp>
      <p:grpSp>
        <p:nvGrpSpPr>
          <p:cNvPr id="13" name="Group 12"/>
          <p:cNvGrpSpPr/>
          <p:nvPr/>
        </p:nvGrpSpPr>
        <p:grpSpPr>
          <a:xfrm>
            <a:off x="2583542" y="2278742"/>
            <a:ext cx="7474858" cy="3976915"/>
            <a:chOff x="2583542" y="2278742"/>
            <a:chExt cx="7474858" cy="3976915"/>
          </a:xfrm>
        </p:grpSpPr>
        <p:pic>
          <p:nvPicPr>
            <p:cNvPr id="6" name="Picture 5" descr="C:\Users\swong\Documents\Manuals\IC3 GS4\7314 IC3 GS4\Screens\L9\l9-133.png"/>
            <p:cNvPicPr/>
            <p:nvPr/>
          </p:nvPicPr>
          <p:blipFill>
            <a:blip r:embed="rId3">
              <a:extLst>
                <a:ext uri="{28A0092B-C50C-407E-A947-70E740481C1C}">
                  <a14:useLocalDpi xmlns:a14="http://schemas.microsoft.com/office/drawing/2010/main" val="0"/>
                </a:ext>
              </a:extLst>
            </a:blip>
            <a:srcRect/>
            <a:stretch>
              <a:fillRect/>
            </a:stretch>
          </p:blipFill>
          <p:spPr bwMode="auto">
            <a:xfrm>
              <a:off x="2583542" y="2278742"/>
              <a:ext cx="7474858" cy="3976915"/>
            </a:xfrm>
            <a:prstGeom prst="rect">
              <a:avLst/>
            </a:prstGeom>
            <a:noFill/>
            <a:ln>
              <a:noFill/>
            </a:ln>
          </p:spPr>
        </p:pic>
        <p:sp>
          <p:nvSpPr>
            <p:cNvPr id="11" name="Rectangle 10"/>
            <p:cNvSpPr/>
            <p:nvPr/>
          </p:nvSpPr>
          <p:spPr>
            <a:xfrm>
              <a:off x="2583542" y="2278742"/>
              <a:ext cx="566058" cy="3338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583542" y="3817257"/>
              <a:ext cx="1074058" cy="3338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Date Placeholder 3"/>
          <p:cNvSpPr>
            <a:spLocks noGrp="1"/>
          </p:cNvSpPr>
          <p:nvPr>
            <p:ph type="dt" sz="half" idx="14"/>
          </p:nvPr>
        </p:nvSpPr>
        <p:spPr/>
        <p:txBody>
          <a:bodyPr/>
          <a:lstStyle/>
          <a:p>
            <a:fld id="{25672737-B528-412D-A79E-62719D6C8F28}"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7" name="Slide Number Placeholder 6"/>
          <p:cNvSpPr>
            <a:spLocks noGrp="1"/>
          </p:cNvSpPr>
          <p:nvPr>
            <p:ph type="sldNum" sz="quarter" idx="16"/>
          </p:nvPr>
        </p:nvSpPr>
        <p:spPr/>
        <p:txBody>
          <a:bodyPr/>
          <a:lstStyle/>
          <a:p>
            <a:fld id="{A06859FE-66E9-4C28-8968-9D70F0C324BC}" type="slidenum">
              <a:rPr lang="en-US" smtClean="0"/>
              <a:pPr/>
              <a:t>75</a:t>
            </a:fld>
            <a:endParaRPr lang="en-US"/>
          </a:p>
        </p:txBody>
      </p:sp>
    </p:spTree>
    <p:extLst>
      <p:ext uri="{BB962C8B-B14F-4D97-AF65-F5344CB8AC3E}">
        <p14:creationId xmlns:p14="http://schemas.microsoft.com/office/powerpoint/2010/main" val="915557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TÓM TẮT BÀI HỌC</a:t>
            </a:r>
            <a:endParaRPr lang="en-US" dirty="0"/>
          </a:p>
        </p:txBody>
      </p:sp>
      <p:sp>
        <p:nvSpPr>
          <p:cNvPr id="5" name="Text Placeholder 4"/>
          <p:cNvSpPr>
            <a:spLocks noGrp="1"/>
          </p:cNvSpPr>
          <p:nvPr>
            <p:ph type="body" sz="quarter" idx="13"/>
          </p:nvPr>
        </p:nvSpPr>
        <p:spPr>
          <a:xfrm>
            <a:off x="609521" y="1287277"/>
            <a:ext cx="10971372" cy="4928062"/>
          </a:xfrm>
        </p:spPr>
        <p:txBody>
          <a:bodyPr/>
          <a:lstStyle/>
          <a:p>
            <a:pPr marL="0" indent="0">
              <a:spcBef>
                <a:spcPts val="300"/>
              </a:spcBef>
              <a:spcAft>
                <a:spcPts val="300"/>
              </a:spcAft>
              <a:buNone/>
            </a:pPr>
            <a:r>
              <a:rPr lang="en-US" b="1" smtClean="0"/>
              <a:t>Các </a:t>
            </a:r>
            <a:r>
              <a:rPr lang="en-US" b="1" dirty="0" err="1"/>
              <a:t>kỹ</a:t>
            </a:r>
            <a:r>
              <a:rPr lang="en-US" b="1" dirty="0"/>
              <a:t> </a:t>
            </a:r>
            <a:r>
              <a:rPr lang="en-US" b="1" dirty="0" err="1"/>
              <a:t>năng</a:t>
            </a:r>
            <a:r>
              <a:rPr lang="en-US" b="1" dirty="0"/>
              <a:t> </a:t>
            </a:r>
            <a:r>
              <a:rPr lang="en-US" b="1" dirty="0" err="1"/>
              <a:t>liên</a:t>
            </a:r>
            <a:r>
              <a:rPr lang="en-US" b="1" dirty="0"/>
              <a:t> </a:t>
            </a:r>
            <a:r>
              <a:rPr lang="en-US" b="1" dirty="0" err="1"/>
              <a:t>quan</a:t>
            </a:r>
            <a:r>
              <a:rPr lang="en-US" b="1" dirty="0"/>
              <a:t> </a:t>
            </a:r>
            <a:r>
              <a:rPr lang="en-US" b="1" dirty="0" err="1"/>
              <a:t>đến</a:t>
            </a:r>
            <a:r>
              <a:rPr lang="en-US" b="1" dirty="0"/>
              <a:t> </a:t>
            </a:r>
            <a:r>
              <a:rPr lang="en-US" b="1" dirty="0" err="1"/>
              <a:t>bài</a:t>
            </a:r>
            <a:r>
              <a:rPr lang="en-US" b="1" dirty="0"/>
              <a:t> </a:t>
            </a:r>
            <a:r>
              <a:rPr lang="en-US" b="1"/>
              <a:t>thi </a:t>
            </a:r>
            <a:r>
              <a:rPr lang="en-US" b="1" smtClean="0"/>
              <a:t>IC3</a:t>
            </a:r>
          </a:p>
          <a:p>
            <a:pPr lvl="0">
              <a:spcBef>
                <a:spcPts val="300"/>
              </a:spcBef>
              <a:spcAft>
                <a:spcPts val="300"/>
              </a:spcAft>
            </a:pPr>
            <a:r>
              <a:rPr lang="en-US"/>
              <a:t>Thực hiện nhập, </a:t>
            </a:r>
            <a:r>
              <a:rPr lang="en-US" smtClean="0"/>
              <a:t>định dạng văn bản và công thức</a:t>
            </a:r>
            <a:endParaRPr lang="vi-VN"/>
          </a:p>
          <a:p>
            <a:pPr lvl="0">
              <a:spcBef>
                <a:spcPts val="300"/>
              </a:spcBef>
              <a:spcAft>
                <a:spcPts val="300"/>
              </a:spcAft>
            </a:pPr>
            <a:r>
              <a:rPr lang="en-US" smtClean="0"/>
              <a:t>Điều hướng và quản lý các trang tính</a:t>
            </a:r>
            <a:endParaRPr lang="vi-VN"/>
          </a:p>
          <a:p>
            <a:pPr>
              <a:spcBef>
                <a:spcPts val="300"/>
              </a:spcBef>
              <a:spcAft>
                <a:spcPts val="300"/>
              </a:spcAft>
            </a:pPr>
            <a:r>
              <a:rPr lang="en-CA" smtClean="0"/>
              <a:t>Sắp xếp và lọc dữ liệu</a:t>
            </a:r>
            <a:endParaRPr lang="en-CA"/>
          </a:p>
          <a:p>
            <a:pPr lvl="0">
              <a:spcBef>
                <a:spcPts val="300"/>
              </a:spcBef>
              <a:spcAft>
                <a:spcPts val="300"/>
              </a:spcAft>
            </a:pPr>
            <a:r>
              <a:rPr lang="en-US" smtClean="0"/>
              <a:t>Tạo và thao tác với các biểu đồ</a:t>
            </a:r>
            <a:endParaRPr lang="vi-VN"/>
          </a:p>
          <a:p>
            <a:pPr lvl="0">
              <a:spcBef>
                <a:spcPts val="300"/>
              </a:spcBef>
              <a:spcAft>
                <a:spcPts val="300"/>
              </a:spcAft>
            </a:pPr>
            <a:r>
              <a:rPr lang="en-US" smtClean="0"/>
              <a:t>Tùy chỉnh các thiết lập trang</a:t>
            </a:r>
            <a:endParaRPr lang="vi-VN"/>
          </a:p>
          <a:p>
            <a:pPr marL="514350" indent="-514350">
              <a:spcBef>
                <a:spcPts val="300"/>
              </a:spcBef>
              <a:spcAft>
                <a:spcPts val="300"/>
              </a:spcAft>
              <a:buFont typeface="+mj-lt"/>
              <a:buAutoNum type="arabicPeriod" startAt="7"/>
            </a:pPr>
            <a:endParaRPr lang="en-US" dirty="0" smtClean="0"/>
          </a:p>
        </p:txBody>
      </p:sp>
      <p:sp>
        <p:nvSpPr>
          <p:cNvPr id="2" name="Date Placeholder 1"/>
          <p:cNvSpPr>
            <a:spLocks noGrp="1"/>
          </p:cNvSpPr>
          <p:nvPr>
            <p:ph type="dt" sz="half" idx="14"/>
          </p:nvPr>
        </p:nvSpPr>
        <p:spPr/>
        <p:txBody>
          <a:bodyPr/>
          <a:lstStyle/>
          <a:p>
            <a:fld id="{BCDDA872-212D-43E7-9EB4-5FD5871B2C88}" type="datetime1">
              <a:rPr lang="en-US" smtClean="0"/>
              <a:t>9/4/2018</a:t>
            </a:fld>
            <a:endParaRPr lang="en-US"/>
          </a:p>
        </p:txBody>
      </p:sp>
      <p:sp>
        <p:nvSpPr>
          <p:cNvPr id="3" name="Footer Placeholder 2"/>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76</a:t>
            </a:fld>
            <a:endParaRPr lang="en-US"/>
          </a:p>
        </p:txBody>
      </p:sp>
    </p:spTree>
    <p:extLst>
      <p:ext uri="{BB962C8B-B14F-4D97-AF65-F5344CB8AC3E}">
        <p14:creationId xmlns:p14="http://schemas.microsoft.com/office/powerpoint/2010/main" val="979586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en-US" b="1" smtClean="0"/>
              <a:t>1. Khu </a:t>
            </a:r>
            <a:r>
              <a:rPr lang="en-US" b="1"/>
              <a:t>vực nào trong cửa sổ Excel cho phép nhập các giá trị và công thức?</a:t>
            </a:r>
            <a:endParaRPr lang="vi-VN"/>
          </a:p>
          <a:p>
            <a:pPr marL="0" indent="0">
              <a:buNone/>
            </a:pPr>
            <a:r>
              <a:rPr lang="en-US"/>
              <a:t>a.   Title Bar</a:t>
            </a:r>
            <a:endParaRPr lang="vi-VN"/>
          </a:p>
          <a:p>
            <a:pPr marL="0" indent="0">
              <a:buNone/>
            </a:pPr>
            <a:r>
              <a:rPr lang="en-US"/>
              <a:t>b.   Formula Bar</a:t>
            </a:r>
            <a:endParaRPr lang="vi-VN"/>
          </a:p>
          <a:p>
            <a:pPr marL="0" indent="0">
              <a:buNone/>
            </a:pPr>
            <a:r>
              <a:rPr lang="en-US"/>
              <a:t>c.    Standard Tool Bar </a:t>
            </a:r>
            <a:endParaRPr lang="vi-VN"/>
          </a:p>
          <a:p>
            <a:pPr marL="0" indent="0">
              <a:buNone/>
            </a:pPr>
            <a:r>
              <a:rPr lang="en-US"/>
              <a:t>d.   Menu Bar</a:t>
            </a:r>
            <a:endParaRPr lang="vi-VN"/>
          </a:p>
        </p:txBody>
      </p:sp>
      <p:sp>
        <p:nvSpPr>
          <p:cNvPr id="7" name="Date Placeholder 6"/>
          <p:cNvSpPr>
            <a:spLocks noGrp="1"/>
          </p:cNvSpPr>
          <p:nvPr>
            <p:ph type="dt" sz="half" idx="14"/>
          </p:nvPr>
        </p:nvSpPr>
        <p:spPr/>
        <p:txBody>
          <a:bodyPr/>
          <a:lstStyle/>
          <a:p>
            <a:fld id="{BA19CAA3-4C7F-4C86-A523-088F6CDB9BA2}" type="datetime1">
              <a:rPr lang="en-US" smtClean="0"/>
              <a:t>9/4/2018</a:t>
            </a:fld>
            <a:endParaRPr lang="en-US"/>
          </a:p>
        </p:txBody>
      </p:sp>
      <p:sp>
        <p:nvSpPr>
          <p:cNvPr id="8" name="Footer Placeholder 7"/>
          <p:cNvSpPr>
            <a:spLocks noGrp="1"/>
          </p:cNvSpPr>
          <p:nvPr>
            <p:ph type="ftr" sz="quarter" idx="15"/>
          </p:nvPr>
        </p:nvSpPr>
        <p:spPr/>
        <p:txBody>
          <a:bodyPr/>
          <a:lstStyle/>
          <a:p>
            <a:r>
              <a:rPr lang="en-US" smtClean="0"/>
              <a:t>IC3 – Key Applications</a:t>
            </a:r>
            <a:endParaRPr lang="en-US"/>
          </a:p>
        </p:txBody>
      </p:sp>
      <p:sp>
        <p:nvSpPr>
          <p:cNvPr id="9" name="Slide Number Placeholder 8"/>
          <p:cNvSpPr>
            <a:spLocks noGrp="1"/>
          </p:cNvSpPr>
          <p:nvPr>
            <p:ph type="sldNum" sz="quarter" idx="16"/>
          </p:nvPr>
        </p:nvSpPr>
        <p:spPr/>
        <p:txBody>
          <a:bodyPr/>
          <a:lstStyle/>
          <a:p>
            <a:fld id="{A06859FE-66E9-4C28-8968-9D70F0C324BC}" type="slidenum">
              <a:rPr lang="en-US" smtClean="0"/>
              <a:pPr/>
              <a:t>77</a:t>
            </a:fld>
            <a:endParaRPr lang="en-US"/>
          </a:p>
        </p:txBody>
      </p:sp>
    </p:spTree>
    <p:extLst>
      <p:ext uri="{BB962C8B-B14F-4D97-AF65-F5344CB8AC3E}">
        <p14:creationId xmlns:p14="http://schemas.microsoft.com/office/powerpoint/2010/main" val="2431587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en-US" b="1" smtClean="0"/>
              <a:t>2. Việc </a:t>
            </a:r>
            <a:r>
              <a:rPr lang="en-US" b="1"/>
              <a:t>nhận dữ liệu từ các ô nằm trong một Worksheet khác nhau được gọi là gì? (Chọn 1)</a:t>
            </a:r>
            <a:endParaRPr lang="vi-VN"/>
          </a:p>
          <a:p>
            <a:pPr marL="0" indent="0">
              <a:buNone/>
            </a:pPr>
            <a:r>
              <a:rPr lang="en-US"/>
              <a:t>a.   Referencing </a:t>
            </a:r>
            <a:endParaRPr lang="vi-VN"/>
          </a:p>
          <a:p>
            <a:pPr marL="0" indent="0">
              <a:buNone/>
            </a:pPr>
            <a:r>
              <a:rPr lang="en-US"/>
              <a:t>b.   Updating</a:t>
            </a:r>
            <a:endParaRPr lang="vi-VN"/>
          </a:p>
          <a:p>
            <a:pPr marL="0" indent="0">
              <a:buNone/>
            </a:pPr>
            <a:r>
              <a:rPr lang="en-US"/>
              <a:t>c.    Accessing</a:t>
            </a:r>
            <a:endParaRPr lang="vi-VN"/>
          </a:p>
          <a:p>
            <a:pPr marL="0" indent="0">
              <a:buNone/>
            </a:pPr>
            <a:r>
              <a:rPr lang="en-US"/>
              <a:t>d.   Functioning</a:t>
            </a:r>
            <a:endParaRPr lang="vi-VN"/>
          </a:p>
        </p:txBody>
      </p:sp>
      <p:sp>
        <p:nvSpPr>
          <p:cNvPr id="4" name="Date Placeholder 3"/>
          <p:cNvSpPr>
            <a:spLocks noGrp="1"/>
          </p:cNvSpPr>
          <p:nvPr>
            <p:ph type="dt" sz="half" idx="14"/>
          </p:nvPr>
        </p:nvSpPr>
        <p:spPr/>
        <p:txBody>
          <a:bodyPr/>
          <a:lstStyle/>
          <a:p>
            <a:fld id="{DB8A91EE-0621-48CF-8CC5-117DF697EDCC}"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78</a:t>
            </a:fld>
            <a:endParaRPr lang="en-US"/>
          </a:p>
        </p:txBody>
      </p:sp>
    </p:spTree>
    <p:extLst>
      <p:ext uri="{BB962C8B-B14F-4D97-AF65-F5344CB8AC3E}">
        <p14:creationId xmlns:p14="http://schemas.microsoft.com/office/powerpoint/2010/main" val="6475636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en-US" b="1" smtClean="0"/>
              <a:t>3. Một </a:t>
            </a:r>
            <a:r>
              <a:rPr lang="en-US" b="1"/>
              <a:t>giá trị số có thể được coi là giá trị nhãn nếu ...... đứng trước.</a:t>
            </a:r>
            <a:endParaRPr lang="vi-VN"/>
          </a:p>
          <a:p>
            <a:pPr marL="0" indent="0">
              <a:buNone/>
            </a:pPr>
            <a:r>
              <a:rPr lang="fr-FR"/>
              <a:t>a.   Hash (#)</a:t>
            </a:r>
            <a:endParaRPr lang="vi-VN"/>
          </a:p>
          <a:p>
            <a:pPr marL="0" indent="0">
              <a:buNone/>
            </a:pPr>
            <a:r>
              <a:rPr lang="fr-FR"/>
              <a:t>b.   Exclamation (!) </a:t>
            </a:r>
            <a:endParaRPr lang="vi-VN"/>
          </a:p>
          <a:p>
            <a:pPr marL="0" indent="0">
              <a:buNone/>
            </a:pPr>
            <a:r>
              <a:rPr lang="fr-FR"/>
              <a:t>c.    Apostrophe (')</a:t>
            </a:r>
            <a:endParaRPr lang="vi-VN"/>
          </a:p>
          <a:p>
            <a:pPr marL="0" indent="0">
              <a:buNone/>
            </a:pPr>
            <a:r>
              <a:rPr lang="fr-FR"/>
              <a:t>d.    Tilde (~)</a:t>
            </a:r>
            <a:endParaRPr lang="vi-VN"/>
          </a:p>
        </p:txBody>
      </p:sp>
      <p:sp>
        <p:nvSpPr>
          <p:cNvPr id="4" name="Date Placeholder 3"/>
          <p:cNvSpPr>
            <a:spLocks noGrp="1"/>
          </p:cNvSpPr>
          <p:nvPr>
            <p:ph type="dt" sz="half" idx="14"/>
          </p:nvPr>
        </p:nvSpPr>
        <p:spPr/>
        <p:txBody>
          <a:bodyPr/>
          <a:lstStyle/>
          <a:p>
            <a:fld id="{52F0E2FF-82DB-4168-9549-207BD9B0411D}"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79</a:t>
            </a:fld>
            <a:endParaRPr lang="en-US"/>
          </a:p>
        </p:txBody>
      </p:sp>
    </p:spTree>
    <p:extLst>
      <p:ext uri="{BB962C8B-B14F-4D97-AF65-F5344CB8AC3E}">
        <p14:creationId xmlns:p14="http://schemas.microsoft.com/office/powerpoint/2010/main" val="23402030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CA"/>
              <a:t>Nhập dữ liệu trong trang </a:t>
            </a:r>
            <a:r>
              <a:rPr lang="en-CA" smtClean="0"/>
              <a:t>tính</a:t>
            </a:r>
            <a:endParaRPr lang="en-US" b="1"/>
          </a:p>
          <a:p>
            <a:pPr lvl="2">
              <a:buFont typeface="Wingdings" pitchFamily="2" charset="2"/>
              <a:buChar char="§"/>
            </a:pPr>
            <a:r>
              <a:rPr lang="en-US" sz="2600"/>
              <a:t>N</a:t>
            </a:r>
            <a:r>
              <a:rPr lang="en-CA" sz="2600"/>
              <a:t>hấp chuột vào ô để </a:t>
            </a:r>
            <a:r>
              <a:rPr lang="en-CA" sz="2600" smtClean="0"/>
              <a:t>chọn </a:t>
            </a:r>
            <a:r>
              <a:rPr lang="en-CA" sz="2600"/>
              <a:t>và sau đó nhập liệu</a:t>
            </a:r>
            <a:endParaRPr lang="en-US" sz="2600"/>
          </a:p>
          <a:p>
            <a:pPr lvl="2">
              <a:buFont typeface="Wingdings" pitchFamily="2" charset="2"/>
              <a:buChar char="§"/>
            </a:pPr>
            <a:r>
              <a:rPr lang="en-US" sz="2600"/>
              <a:t>Sử dụng phím </a:t>
            </a:r>
            <a:r>
              <a:rPr lang="en-US" sz="2600" b="1"/>
              <a:t>Backspace</a:t>
            </a:r>
            <a:r>
              <a:rPr lang="en-US" sz="2600"/>
              <a:t> hoặc </a:t>
            </a:r>
            <a:r>
              <a:rPr lang="en-US" sz="2600" b="1"/>
              <a:t>Delete</a:t>
            </a:r>
            <a:r>
              <a:rPr lang="en-US" sz="2600"/>
              <a:t> để khắc phục lỗi nhập liệu đầu vào</a:t>
            </a:r>
          </a:p>
          <a:p>
            <a:pPr lvl="2">
              <a:buFont typeface="Wingdings" pitchFamily="2" charset="2"/>
              <a:buChar char="§"/>
            </a:pPr>
            <a:r>
              <a:rPr lang="en-CA" sz="2600"/>
              <a:t>K</a:t>
            </a:r>
            <a:r>
              <a:rPr lang="en-CA" sz="2600" smtClean="0"/>
              <a:t>ết thúc việc nhập liệu, </a:t>
            </a:r>
            <a:r>
              <a:rPr lang="en-CA" sz="2600"/>
              <a:t>nhấn</a:t>
            </a:r>
            <a:r>
              <a:rPr lang="en-US" sz="2600"/>
              <a:t> </a:t>
            </a:r>
            <a:r>
              <a:rPr lang="en-US" sz="2600" b="1" smtClean="0"/>
              <a:t>ENTER</a:t>
            </a:r>
            <a:r>
              <a:rPr lang="en-US" sz="2600" smtClean="0"/>
              <a:t> </a:t>
            </a:r>
            <a:r>
              <a:rPr lang="en-CA" sz="2600"/>
              <a:t>để di chuyển đến ô tiếp theo, hoặc nhấn</a:t>
            </a:r>
            <a:r>
              <a:rPr lang="en-US" sz="2600"/>
              <a:t> </a:t>
            </a:r>
            <a:r>
              <a:rPr lang="en-US" sz="2600" b="1"/>
              <a:t>TAB</a:t>
            </a:r>
            <a:r>
              <a:rPr lang="en-US" sz="2600"/>
              <a:t> </a:t>
            </a:r>
            <a:r>
              <a:rPr lang="en-CA" sz="2600"/>
              <a:t>để di chuyển đến ô tiếp theo ở bên phải</a:t>
            </a:r>
            <a:endParaRPr lang="en-US" sz="2600"/>
          </a:p>
          <a:p>
            <a:pPr lvl="2">
              <a:buFont typeface="Wingdings" pitchFamily="2" charset="2"/>
              <a:buChar char="§"/>
            </a:pPr>
            <a:r>
              <a:rPr lang="en-CA" sz="2600"/>
              <a:t>Có thể nhấp chuột vào ô khác hoặc nhấn bất kỳ phím mũi tên nào để chấp nhận dữ liệu đầu vào trong ô hiện tại</a:t>
            </a:r>
            <a:endParaRPr lang="en-US" sz="2600"/>
          </a:p>
          <a:p>
            <a:endParaRPr lang="vi-VN"/>
          </a:p>
        </p:txBody>
      </p:sp>
      <p:sp>
        <p:nvSpPr>
          <p:cNvPr id="4" name="Date Placeholder 3"/>
          <p:cNvSpPr>
            <a:spLocks noGrp="1"/>
          </p:cNvSpPr>
          <p:nvPr>
            <p:ph type="dt" sz="half" idx="14"/>
          </p:nvPr>
        </p:nvSpPr>
        <p:spPr/>
        <p:txBody>
          <a:bodyPr/>
          <a:lstStyle/>
          <a:p>
            <a:fld id="{8B8F9143-DF30-4FA8-903C-BEECFD7E8749}"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a:t>
            </a:fld>
            <a:endParaRPr lang="en-US"/>
          </a:p>
        </p:txBody>
      </p:sp>
    </p:spTree>
    <p:extLst>
      <p:ext uri="{BB962C8B-B14F-4D97-AF65-F5344CB8AC3E}">
        <p14:creationId xmlns:p14="http://schemas.microsoft.com/office/powerpoint/2010/main" val="1417198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fr-FR" b="1" smtClean="0"/>
              <a:t>4. Những </a:t>
            </a:r>
            <a:r>
              <a:rPr lang="fr-FR" b="1"/>
              <a:t>đối tượng nào dưới đây của một trang tính (Worksheet) có thể được bảo vệ khỏi việc sửa đổi? (Chọn 1)</a:t>
            </a:r>
            <a:endParaRPr lang="vi-VN"/>
          </a:p>
          <a:p>
            <a:pPr marL="0" indent="0">
              <a:buNone/>
            </a:pPr>
            <a:r>
              <a:rPr lang="fr-FR"/>
              <a:t>a.   Object</a:t>
            </a:r>
            <a:endParaRPr lang="vi-VN"/>
          </a:p>
          <a:p>
            <a:pPr marL="0" indent="0">
              <a:buNone/>
            </a:pPr>
            <a:r>
              <a:rPr lang="fr-FR"/>
              <a:t>b.   Scenarios </a:t>
            </a:r>
            <a:endParaRPr lang="vi-VN"/>
          </a:p>
          <a:p>
            <a:pPr marL="0" indent="0">
              <a:buNone/>
            </a:pPr>
            <a:r>
              <a:rPr lang="fr-FR"/>
              <a:t>c.    Contents</a:t>
            </a:r>
            <a:endParaRPr lang="vi-VN"/>
          </a:p>
          <a:p>
            <a:pPr marL="0" indent="0">
              <a:buNone/>
            </a:pPr>
            <a:r>
              <a:rPr lang="fr-FR"/>
              <a:t>d.   Tất cả các đối tượng trên</a:t>
            </a:r>
            <a:endParaRPr lang="vi-VN"/>
          </a:p>
        </p:txBody>
      </p:sp>
      <p:sp>
        <p:nvSpPr>
          <p:cNvPr id="4" name="Date Placeholder 3"/>
          <p:cNvSpPr>
            <a:spLocks noGrp="1"/>
          </p:cNvSpPr>
          <p:nvPr>
            <p:ph type="dt" sz="half" idx="14"/>
          </p:nvPr>
        </p:nvSpPr>
        <p:spPr/>
        <p:txBody>
          <a:bodyPr/>
          <a:lstStyle/>
          <a:p>
            <a:fld id="{7794ECC4-A979-420F-BB1C-DD88D21D52CD}"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80</a:t>
            </a:fld>
            <a:endParaRPr lang="en-US"/>
          </a:p>
        </p:txBody>
      </p:sp>
    </p:spTree>
    <p:extLst>
      <p:ext uri="{BB962C8B-B14F-4D97-AF65-F5344CB8AC3E}">
        <p14:creationId xmlns:p14="http://schemas.microsoft.com/office/powerpoint/2010/main" val="547530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fr-FR" b="1" smtClean="0"/>
              <a:t>5. Kiểu </a:t>
            </a:r>
            <a:r>
              <a:rPr lang="fr-FR" b="1"/>
              <a:t>dữ liệu nào dưới đây không phải là kiểu dữ liệu hợp lệ trong Excel? </a:t>
            </a:r>
            <a:r>
              <a:rPr lang="en-US" b="1"/>
              <a:t>(Chọn 1)</a:t>
            </a:r>
            <a:endParaRPr lang="vi-VN"/>
          </a:p>
          <a:p>
            <a:pPr marL="0" indent="0">
              <a:buNone/>
            </a:pPr>
            <a:r>
              <a:rPr lang="en-US"/>
              <a:t>a.   Number</a:t>
            </a:r>
            <a:endParaRPr lang="vi-VN"/>
          </a:p>
          <a:p>
            <a:pPr marL="0" indent="0">
              <a:buNone/>
            </a:pPr>
            <a:r>
              <a:rPr lang="en-US"/>
              <a:t>b.   Date/Time </a:t>
            </a:r>
            <a:endParaRPr lang="vi-VN"/>
          </a:p>
          <a:p>
            <a:pPr marL="0" indent="0">
              <a:buNone/>
            </a:pPr>
            <a:r>
              <a:rPr lang="en-US"/>
              <a:t>c.    Character </a:t>
            </a:r>
            <a:endParaRPr lang="vi-VN"/>
          </a:p>
          <a:p>
            <a:pPr marL="0" indent="0">
              <a:buNone/>
            </a:pPr>
            <a:r>
              <a:rPr lang="en-US"/>
              <a:t>d.   Label</a:t>
            </a:r>
            <a:endParaRPr lang="vi-VN"/>
          </a:p>
        </p:txBody>
      </p:sp>
      <p:sp>
        <p:nvSpPr>
          <p:cNvPr id="4" name="Date Placeholder 3"/>
          <p:cNvSpPr>
            <a:spLocks noGrp="1"/>
          </p:cNvSpPr>
          <p:nvPr>
            <p:ph type="dt" sz="half" idx="14"/>
          </p:nvPr>
        </p:nvSpPr>
        <p:spPr/>
        <p:txBody>
          <a:bodyPr/>
          <a:lstStyle/>
          <a:p>
            <a:fld id="{C0CE1B35-EFF6-4280-A392-451936E8669A}"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81</a:t>
            </a:fld>
            <a:endParaRPr lang="en-US"/>
          </a:p>
        </p:txBody>
      </p:sp>
    </p:spTree>
    <p:extLst>
      <p:ext uri="{BB962C8B-B14F-4D97-AF65-F5344CB8AC3E}">
        <p14:creationId xmlns:p14="http://schemas.microsoft.com/office/powerpoint/2010/main" val="37213197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en-US" b="1" smtClean="0"/>
              <a:t>6. Theo </a:t>
            </a:r>
            <a:r>
              <a:rPr lang="en-US" b="1"/>
              <a:t>mặc định, mỗi sổ tính (Workbook) có 3 trang tính Sheet1, Sheet2, Sheet3. Để chèn một trang tính mới giữa Sheet1 và Sheet2, tùy chọn nào dưới đây là thao tác sẽ được sử dụng? (Chọn 1)</a:t>
            </a:r>
            <a:endParaRPr lang="vi-VN"/>
          </a:p>
          <a:p>
            <a:pPr marL="0" indent="0">
              <a:buNone/>
            </a:pPr>
            <a:r>
              <a:rPr lang="en-US"/>
              <a:t>a.   Nhấp chuột phải trên Sheet2 và chọn Insert</a:t>
            </a:r>
            <a:endParaRPr lang="vi-VN"/>
          </a:p>
          <a:p>
            <a:pPr marL="0" indent="0">
              <a:buNone/>
            </a:pPr>
            <a:r>
              <a:rPr lang="en-US"/>
              <a:t>b.   Nhấp chuột phải trên Sheet1 và chọn Insert </a:t>
            </a:r>
            <a:endParaRPr lang="vi-VN"/>
          </a:p>
          <a:p>
            <a:pPr marL="0" indent="0">
              <a:buNone/>
            </a:pPr>
            <a:r>
              <a:rPr lang="en-US"/>
              <a:t>c.    Nhấp chuột phải trên Sheet3 và chọn Insert </a:t>
            </a:r>
            <a:endParaRPr lang="vi-VN"/>
          </a:p>
          <a:p>
            <a:pPr marL="0" indent="0">
              <a:buNone/>
            </a:pPr>
            <a:r>
              <a:rPr lang="en-US"/>
              <a:t>d.   Không có thao tác nào đúng</a:t>
            </a:r>
            <a:endParaRPr lang="vi-VN"/>
          </a:p>
        </p:txBody>
      </p:sp>
      <p:sp>
        <p:nvSpPr>
          <p:cNvPr id="4" name="Date Placeholder 3"/>
          <p:cNvSpPr>
            <a:spLocks noGrp="1"/>
          </p:cNvSpPr>
          <p:nvPr>
            <p:ph type="dt" sz="half" idx="14"/>
          </p:nvPr>
        </p:nvSpPr>
        <p:spPr/>
        <p:txBody>
          <a:bodyPr/>
          <a:lstStyle/>
          <a:p>
            <a:fld id="{0A15A2FA-89CA-4350-B4BE-A4FEA5DBCC7C}"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82</a:t>
            </a:fld>
            <a:endParaRPr lang="en-US"/>
          </a:p>
        </p:txBody>
      </p:sp>
    </p:spTree>
    <p:extLst>
      <p:ext uri="{BB962C8B-B14F-4D97-AF65-F5344CB8AC3E}">
        <p14:creationId xmlns:p14="http://schemas.microsoft.com/office/powerpoint/2010/main" val="3127543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en-US" b="1" smtClean="0"/>
              <a:t>7. </a:t>
            </a:r>
            <a:r>
              <a:rPr lang="en-US" b="1"/>
              <a:t>Tùy chọn nào sau đây không là chức năng chọn tất cả các ô trong một trang tính? (Chọn 1).</a:t>
            </a:r>
            <a:endParaRPr lang="vi-VN"/>
          </a:p>
          <a:p>
            <a:pPr marL="0" indent="0">
              <a:buNone/>
            </a:pPr>
            <a:r>
              <a:rPr lang="en-US"/>
              <a:t>a. Nhấp chuột phải 3 lần trong trang tính </a:t>
            </a:r>
            <a:endParaRPr lang="vi-VN"/>
          </a:p>
          <a:p>
            <a:pPr marL="0" indent="0">
              <a:buNone/>
            </a:pPr>
            <a:r>
              <a:rPr lang="en-US"/>
              <a:t>b. Nhấp chuột vào nút Select All</a:t>
            </a:r>
            <a:endParaRPr lang="vi-VN"/>
          </a:p>
          <a:p>
            <a:pPr marL="0" indent="0">
              <a:buNone/>
            </a:pPr>
            <a:r>
              <a:rPr lang="en-US"/>
              <a:t>c. Sử dụng phím tắt Ctrl+A</a:t>
            </a:r>
            <a:endParaRPr lang="vi-VN"/>
          </a:p>
        </p:txBody>
      </p:sp>
      <p:sp>
        <p:nvSpPr>
          <p:cNvPr id="4" name="Date Placeholder 3"/>
          <p:cNvSpPr>
            <a:spLocks noGrp="1"/>
          </p:cNvSpPr>
          <p:nvPr>
            <p:ph type="dt" sz="half" idx="14"/>
          </p:nvPr>
        </p:nvSpPr>
        <p:spPr/>
        <p:txBody>
          <a:bodyPr/>
          <a:lstStyle/>
          <a:p>
            <a:fld id="{67EBB19C-95A1-4ADF-B770-AEEFA26928BB}"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83</a:t>
            </a:fld>
            <a:endParaRPr lang="en-US"/>
          </a:p>
        </p:txBody>
      </p:sp>
    </p:spTree>
    <p:extLst>
      <p:ext uri="{BB962C8B-B14F-4D97-AF65-F5344CB8AC3E}">
        <p14:creationId xmlns:p14="http://schemas.microsoft.com/office/powerpoint/2010/main" val="5991803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en-US" b="1" smtClean="0"/>
              <a:t>8. Trong </a:t>
            </a:r>
            <a:r>
              <a:rPr lang="en-US" b="1"/>
              <a:t>Excel, thông báo lỗi #REF! nghĩa là gì? (Chọn 1)</a:t>
            </a:r>
            <a:endParaRPr lang="vi-VN"/>
          </a:p>
          <a:p>
            <a:pPr marL="0" indent="0">
              <a:buNone/>
            </a:pPr>
            <a:r>
              <a:rPr lang="en-US"/>
              <a:t>a. Giá trị lỗi xảy ra khi một ô chứa một số với hai dấu chấm thập phân</a:t>
            </a:r>
            <a:endParaRPr lang="vi-VN"/>
          </a:p>
          <a:p>
            <a:pPr marL="0" indent="0">
              <a:buNone/>
            </a:pPr>
            <a:r>
              <a:rPr lang="en-US"/>
              <a:t>b. Giá trị lỗi xảy ra khi một ô có định dạng là tiền tệ (currency) nhưng lại chứa dữ liệu loại text</a:t>
            </a:r>
            <a:endParaRPr lang="vi-VN"/>
          </a:p>
          <a:p>
            <a:pPr marL="0" indent="0">
              <a:buNone/>
            </a:pPr>
            <a:r>
              <a:rPr lang="en-US"/>
              <a:t>c. Giá trị lỗi xảy ra khi ô tham chiếu không hợp </a:t>
            </a:r>
            <a:r>
              <a:rPr lang="en-US" smtClean="0"/>
              <a:t>lệ</a:t>
            </a:r>
          </a:p>
          <a:p>
            <a:pPr marL="0" indent="0">
              <a:buNone/>
            </a:pPr>
            <a:r>
              <a:rPr lang="en-US"/>
              <a:t>d. Giá trị lỗi xảy ra khi ô tham chiếu là rỗng</a:t>
            </a:r>
            <a:endParaRPr lang="vi-VN"/>
          </a:p>
          <a:p>
            <a:pPr marL="0" indent="0">
              <a:buNone/>
            </a:pPr>
            <a:endParaRPr lang="vi-VN" b="1"/>
          </a:p>
        </p:txBody>
      </p:sp>
      <p:sp>
        <p:nvSpPr>
          <p:cNvPr id="4" name="Date Placeholder 3"/>
          <p:cNvSpPr>
            <a:spLocks noGrp="1"/>
          </p:cNvSpPr>
          <p:nvPr>
            <p:ph type="dt" sz="half" idx="14"/>
          </p:nvPr>
        </p:nvSpPr>
        <p:spPr/>
        <p:txBody>
          <a:bodyPr/>
          <a:lstStyle/>
          <a:p>
            <a:fld id="{171D1507-EDE9-41B1-B139-ECEC785A3F9B}"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84</a:t>
            </a:fld>
            <a:endParaRPr lang="en-US"/>
          </a:p>
        </p:txBody>
      </p:sp>
    </p:spTree>
    <p:extLst>
      <p:ext uri="{BB962C8B-B14F-4D97-AF65-F5344CB8AC3E}">
        <p14:creationId xmlns:p14="http://schemas.microsoft.com/office/powerpoint/2010/main" val="38377597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fr-FR" b="1" smtClean="0"/>
              <a:t>9. Khi </a:t>
            </a:r>
            <a:r>
              <a:rPr lang="fr-FR" b="1"/>
              <a:t>bạn nhìn thấy biểu tượng sau, điều này chỉ </a:t>
            </a:r>
            <a:r>
              <a:rPr lang="fr-FR" b="1" smtClean="0"/>
              <a:t>ra</a:t>
            </a:r>
          </a:p>
          <a:p>
            <a:pPr marL="0" indent="0">
              <a:buNone/>
            </a:pPr>
            <a:endParaRPr lang="fr-FR" b="1"/>
          </a:p>
          <a:p>
            <a:pPr marL="0" indent="0">
              <a:buNone/>
            </a:pPr>
            <a:r>
              <a:rPr lang="fr-FR"/>
              <a:t>a.    Bạn có thể chèn thêm một cột mới vào giữa 2 cột này </a:t>
            </a:r>
            <a:endParaRPr lang="vi-VN"/>
          </a:p>
          <a:p>
            <a:pPr marL="0" indent="0">
              <a:buNone/>
            </a:pPr>
            <a:r>
              <a:rPr lang="fr-FR"/>
              <a:t>b.    Bạn có thể kéo để thay đổi độ rộng của cột H và I</a:t>
            </a:r>
            <a:endParaRPr lang="vi-VN"/>
          </a:p>
          <a:p>
            <a:pPr marL="0" indent="0">
              <a:buNone/>
            </a:pPr>
            <a:r>
              <a:rPr lang="fr-FR"/>
              <a:t>c.    Bạn có thể kéo để thay đổi độ rộng cột </a:t>
            </a:r>
            <a:r>
              <a:rPr lang="fr-FR" smtClean="0"/>
              <a:t>H</a:t>
            </a:r>
            <a:endParaRPr lang="vi-VN"/>
          </a:p>
          <a:p>
            <a:pPr marL="0" indent="0">
              <a:buNone/>
            </a:pPr>
            <a:r>
              <a:rPr lang="fr-FR"/>
              <a:t>d.    Bạn có thể kéo để thay đổi độ rộng cột I</a:t>
            </a:r>
            <a:endParaRPr lang="vi-VN"/>
          </a:p>
          <a:p>
            <a:pPr marL="0" indent="0">
              <a:buNone/>
            </a:pPr>
            <a:endParaRPr lang="vi-VN"/>
          </a:p>
        </p:txBody>
      </p:sp>
      <p:sp>
        <p:nvSpPr>
          <p:cNvPr id="4" name="Date Placeholder 3"/>
          <p:cNvSpPr>
            <a:spLocks noGrp="1"/>
          </p:cNvSpPr>
          <p:nvPr>
            <p:ph type="dt" sz="half" idx="14"/>
          </p:nvPr>
        </p:nvSpPr>
        <p:spPr/>
        <p:txBody>
          <a:bodyPr/>
          <a:lstStyle/>
          <a:p>
            <a:fld id="{45EB8912-D471-4E3C-817B-7C2F626592DF}"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85</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033995" y="2332831"/>
            <a:ext cx="3615033" cy="482939"/>
          </a:xfrm>
          <a:prstGeom prst="rect">
            <a:avLst/>
          </a:prstGeom>
          <a:noFill/>
        </p:spPr>
      </p:pic>
    </p:spTree>
    <p:extLst>
      <p:ext uri="{BB962C8B-B14F-4D97-AF65-F5344CB8AC3E}">
        <p14:creationId xmlns:p14="http://schemas.microsoft.com/office/powerpoint/2010/main" val="3288006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vi-VN"/>
          </a:p>
        </p:txBody>
      </p:sp>
      <p:sp>
        <p:nvSpPr>
          <p:cNvPr id="3" name="Text Placeholder 2"/>
          <p:cNvSpPr>
            <a:spLocks noGrp="1"/>
          </p:cNvSpPr>
          <p:nvPr>
            <p:ph type="body" sz="quarter" idx="13"/>
          </p:nvPr>
        </p:nvSpPr>
        <p:spPr/>
        <p:txBody>
          <a:bodyPr/>
          <a:lstStyle/>
          <a:p>
            <a:pPr marL="0" indent="0">
              <a:buNone/>
            </a:pPr>
            <a:r>
              <a:rPr lang="fr-FR" b="1" smtClean="0"/>
              <a:t>10. Để </a:t>
            </a:r>
            <a:r>
              <a:rPr lang="fr-FR" b="1"/>
              <a:t>lựa chọn nhiều ô không liền kề nhau trong Excel, phím nào sau được sử dụng</a:t>
            </a:r>
          </a:p>
          <a:p>
            <a:pPr marL="0" indent="0">
              <a:buNone/>
            </a:pPr>
            <a:r>
              <a:rPr lang="en-US"/>
              <a:t>a.    Shift </a:t>
            </a:r>
            <a:endParaRPr lang="vi-VN"/>
          </a:p>
          <a:p>
            <a:pPr marL="0" indent="0">
              <a:buNone/>
            </a:pPr>
            <a:r>
              <a:rPr lang="en-US"/>
              <a:t>b.    F2</a:t>
            </a:r>
            <a:endParaRPr lang="vi-VN"/>
          </a:p>
          <a:p>
            <a:pPr marL="0" indent="0">
              <a:buNone/>
            </a:pPr>
            <a:r>
              <a:rPr lang="en-US"/>
              <a:t>c.    Ctrl </a:t>
            </a:r>
            <a:endParaRPr lang="vi-VN"/>
          </a:p>
          <a:p>
            <a:pPr marL="0" indent="0">
              <a:buNone/>
            </a:pPr>
            <a:r>
              <a:rPr lang="en-US"/>
              <a:t>d.    F4</a:t>
            </a:r>
            <a:endParaRPr lang="vi-VN"/>
          </a:p>
          <a:p>
            <a:pPr marL="0" indent="0">
              <a:buNone/>
            </a:pPr>
            <a:endParaRPr lang="vi-VN"/>
          </a:p>
        </p:txBody>
      </p:sp>
      <p:sp>
        <p:nvSpPr>
          <p:cNvPr id="4" name="Date Placeholder 3"/>
          <p:cNvSpPr>
            <a:spLocks noGrp="1"/>
          </p:cNvSpPr>
          <p:nvPr>
            <p:ph type="dt" sz="half" idx="14"/>
          </p:nvPr>
        </p:nvSpPr>
        <p:spPr/>
        <p:txBody>
          <a:bodyPr/>
          <a:lstStyle/>
          <a:p>
            <a:fld id="{7F588374-D92A-436D-8B6E-021065F041EF}"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86</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909026" y="2763044"/>
            <a:ext cx="4438174" cy="2433070"/>
          </a:xfrm>
          <a:prstGeom prst="rect">
            <a:avLst/>
          </a:prstGeom>
          <a:noFill/>
        </p:spPr>
      </p:pic>
    </p:spTree>
    <p:extLst>
      <p:ext uri="{BB962C8B-B14F-4D97-AF65-F5344CB8AC3E}">
        <p14:creationId xmlns:p14="http://schemas.microsoft.com/office/powerpoint/2010/main" val="42284514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Quản lý các sổ tính</a:t>
            </a:r>
            <a:endParaRPr lang="vi-VN"/>
          </a:p>
        </p:txBody>
      </p:sp>
      <p:sp>
        <p:nvSpPr>
          <p:cNvPr id="3" name="Text Placeholder 2"/>
          <p:cNvSpPr>
            <a:spLocks noGrp="1"/>
          </p:cNvSpPr>
          <p:nvPr>
            <p:ph type="body" sz="quarter" idx="13"/>
          </p:nvPr>
        </p:nvSpPr>
        <p:spPr/>
        <p:txBody>
          <a:bodyPr/>
          <a:lstStyle/>
          <a:p>
            <a:pPr>
              <a:spcBef>
                <a:spcPts val="0"/>
              </a:spcBef>
              <a:spcAft>
                <a:spcPts val="0"/>
              </a:spcAft>
            </a:pPr>
            <a:r>
              <a:rPr lang="en-CA"/>
              <a:t>Nhập dữ liệu trong trang </a:t>
            </a:r>
            <a:r>
              <a:rPr lang="en-CA" smtClean="0"/>
              <a:t>tính</a:t>
            </a:r>
            <a:endParaRPr lang="en-US" b="1"/>
          </a:p>
          <a:p>
            <a:endParaRPr lang="vi-VN"/>
          </a:p>
        </p:txBody>
      </p:sp>
      <p:sp>
        <p:nvSpPr>
          <p:cNvPr id="4" name="Date Placeholder 3"/>
          <p:cNvSpPr>
            <a:spLocks noGrp="1"/>
          </p:cNvSpPr>
          <p:nvPr>
            <p:ph type="dt" sz="half" idx="14"/>
          </p:nvPr>
        </p:nvSpPr>
        <p:spPr/>
        <p:txBody>
          <a:bodyPr/>
          <a:lstStyle/>
          <a:p>
            <a:fld id="{FD84F156-A017-4F7D-9BF9-CFFE68423805}" type="datetime1">
              <a:rPr lang="en-US" smtClean="0"/>
              <a:t>9/4/2018</a:t>
            </a:fld>
            <a:endParaRPr lang="en-US"/>
          </a:p>
        </p:txBody>
      </p:sp>
      <p:sp>
        <p:nvSpPr>
          <p:cNvPr id="5" name="Footer Placeholder 4"/>
          <p:cNvSpPr>
            <a:spLocks noGrp="1"/>
          </p:cNvSpPr>
          <p:nvPr>
            <p:ph type="ftr" sz="quarter" idx="15"/>
          </p:nvPr>
        </p:nvSpPr>
        <p:spPr/>
        <p:txBody>
          <a:bodyPr/>
          <a:lstStyle/>
          <a:p>
            <a:r>
              <a:rPr lang="en-US" smtClean="0"/>
              <a:t>IC3 – Key Applications</a:t>
            </a:r>
            <a:endParaRPr lang="en-US"/>
          </a:p>
        </p:txBody>
      </p:sp>
      <p:sp>
        <p:nvSpPr>
          <p:cNvPr id="6" name="Slide Number Placeholder 5"/>
          <p:cNvSpPr>
            <a:spLocks noGrp="1"/>
          </p:cNvSpPr>
          <p:nvPr>
            <p:ph type="sldNum" sz="quarter" idx="16"/>
          </p:nvPr>
        </p:nvSpPr>
        <p:spPr/>
        <p:txBody>
          <a:bodyPr/>
          <a:lstStyle/>
          <a:p>
            <a:fld id="{A06859FE-66E9-4C28-8968-9D70F0C324BC}" type="slidenum">
              <a:rPr lang="en-US" smtClean="0"/>
              <a:pPr/>
              <a:t>9</a:t>
            </a:fld>
            <a:endParaRPr lang="en-US"/>
          </a:p>
        </p:txBody>
      </p:sp>
      <p:grpSp>
        <p:nvGrpSpPr>
          <p:cNvPr id="10" name="Group 9"/>
          <p:cNvGrpSpPr/>
          <p:nvPr/>
        </p:nvGrpSpPr>
        <p:grpSpPr>
          <a:xfrm>
            <a:off x="748761" y="2015385"/>
            <a:ext cx="9604617" cy="3596742"/>
            <a:chOff x="748761" y="2015385"/>
            <a:chExt cx="9604617" cy="3596742"/>
          </a:xfrm>
        </p:grpSpPr>
        <p:sp>
          <p:nvSpPr>
            <p:cNvPr id="7" name="Rectangle 6"/>
            <p:cNvSpPr/>
            <p:nvPr/>
          </p:nvSpPr>
          <p:spPr>
            <a:xfrm>
              <a:off x="748761" y="4124675"/>
              <a:ext cx="2552365" cy="338554"/>
            </a:xfrm>
            <a:prstGeom prst="rect">
              <a:avLst/>
            </a:prstGeom>
          </p:spPr>
          <p:txBody>
            <a:bodyPr wrap="none">
              <a:spAutoFit/>
            </a:bodyPr>
            <a:lstStyle/>
            <a:p>
              <a:pPr marL="520700" lvl="2" indent="-433388"/>
              <a:r>
                <a:rPr lang="en-US" sz="1600" b="1">
                  <a:latin typeface="Times New Roman" pitchFamily="18" charset="0"/>
                  <a:cs typeface="Times New Roman" pitchFamily="18" charset="0"/>
                </a:rPr>
                <a:t>Văn bản (Text</a:t>
              </a:r>
              <a:r>
                <a:rPr lang="en-US" sz="1600" b="1" smtClean="0">
                  <a:latin typeface="Times New Roman" pitchFamily="18" charset="0"/>
                  <a:cs typeface="Times New Roman" pitchFamily="18" charset="0"/>
                </a:rPr>
                <a:t>)- bên trái ô</a:t>
              </a:r>
              <a:endParaRPr lang="en-US" sz="1600" b="1" dirty="0">
                <a:latin typeface="Times New Roman" pitchFamily="18" charset="0"/>
                <a:cs typeface="Times New Roman" pitchFamily="18" charset="0"/>
              </a:endParaRPr>
            </a:p>
          </p:txBody>
        </p:sp>
        <p:sp>
          <p:nvSpPr>
            <p:cNvPr id="8" name="Rectangle 7"/>
            <p:cNvSpPr/>
            <p:nvPr/>
          </p:nvSpPr>
          <p:spPr>
            <a:xfrm>
              <a:off x="7921302" y="4158605"/>
              <a:ext cx="2432076" cy="338554"/>
            </a:xfrm>
            <a:prstGeom prst="rect">
              <a:avLst/>
            </a:prstGeom>
          </p:spPr>
          <p:txBody>
            <a:bodyPr wrap="none">
              <a:spAutoFit/>
            </a:bodyPr>
            <a:lstStyle/>
            <a:p>
              <a:pPr marL="520700" lvl="2" indent="-520700"/>
              <a:r>
                <a:rPr lang="en-US" sz="1600" b="1">
                  <a:latin typeface="Times New Roman" pitchFamily="18" charset="0"/>
                  <a:cs typeface="Times New Roman" pitchFamily="18" charset="0"/>
                </a:rPr>
                <a:t>Số (Numbers</a:t>
              </a:r>
              <a:r>
                <a:rPr lang="en-US" sz="1600" b="1" smtClean="0">
                  <a:latin typeface="Times New Roman" pitchFamily="18" charset="0"/>
                  <a:cs typeface="Times New Roman" pitchFamily="18" charset="0"/>
                </a:rPr>
                <a:t>)- bên phải ô</a:t>
              </a:r>
              <a:endParaRPr lang="en-US" sz="1600" b="1" dirty="0">
                <a:latin typeface="Times New Roman" pitchFamily="18" charset="0"/>
                <a:cs typeface="Times New Roman" pitchFamily="18" charset="0"/>
              </a:endParaRPr>
            </a:p>
          </p:txBody>
        </p:sp>
        <p:sp>
          <p:nvSpPr>
            <p:cNvPr id="9" name="Rectangle 8"/>
            <p:cNvSpPr/>
            <p:nvPr/>
          </p:nvSpPr>
          <p:spPr>
            <a:xfrm>
              <a:off x="5326424" y="2015385"/>
              <a:ext cx="3411511" cy="338554"/>
            </a:xfrm>
            <a:prstGeom prst="rect">
              <a:avLst/>
            </a:prstGeom>
          </p:spPr>
          <p:txBody>
            <a:bodyPr wrap="none">
              <a:spAutoFit/>
            </a:bodyPr>
            <a:lstStyle/>
            <a:p>
              <a:pPr marL="520700" lvl="2" indent="-520700"/>
              <a:r>
                <a:rPr lang="en-US" sz="1600" b="1">
                  <a:latin typeface="Times New Roman" pitchFamily="18" charset="0"/>
                  <a:cs typeface="Times New Roman" pitchFamily="18" charset="0"/>
                </a:rPr>
                <a:t>Công </a:t>
              </a:r>
              <a:r>
                <a:rPr lang="en-US" sz="1600" b="1" smtClean="0">
                  <a:latin typeface="Times New Roman" pitchFamily="18" charset="0"/>
                  <a:cs typeface="Times New Roman" pitchFamily="18" charset="0"/>
                </a:rPr>
                <a:t>thức hiển thị trên Formula bar</a:t>
              </a:r>
              <a:endParaRPr lang="en-US" sz="1600" b="1" dirty="0">
                <a:latin typeface="Times New Roman" pitchFamily="18" charset="0"/>
                <a:cs typeface="Times New Roman" pitchFamily="18" charset="0"/>
              </a:endParaRPr>
            </a:p>
          </p:txBody>
        </p:sp>
        <p:cxnSp>
          <p:nvCxnSpPr>
            <p:cNvPr id="14" name="Straight Arrow Connector 13"/>
            <p:cNvCxnSpPr/>
            <p:nvPr/>
          </p:nvCxnSpPr>
          <p:spPr>
            <a:xfrm>
              <a:off x="5021943" y="2570789"/>
              <a:ext cx="0" cy="2159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7" idx="3"/>
            </p:cNvCxnSpPr>
            <p:nvPr/>
          </p:nvCxnSpPr>
          <p:spPr>
            <a:xfrm>
              <a:off x="3301126" y="4293952"/>
              <a:ext cx="17050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1"/>
            </p:cNvCxnSpPr>
            <p:nvPr/>
          </p:nvCxnSpPr>
          <p:spPr>
            <a:xfrm flipH="1">
              <a:off x="6999384" y="4327882"/>
              <a:ext cx="92191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634" y="2605903"/>
              <a:ext cx="3538766" cy="300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7184579" y="5273573"/>
              <a:ext cx="2842701" cy="338554"/>
            </a:xfrm>
            <a:prstGeom prst="rect">
              <a:avLst/>
            </a:prstGeom>
          </p:spPr>
          <p:txBody>
            <a:bodyPr wrap="none">
              <a:spAutoFit/>
            </a:bodyPr>
            <a:lstStyle/>
            <a:p>
              <a:pPr marL="520700" lvl="2" indent="-520700"/>
              <a:r>
                <a:rPr lang="en-US" sz="1600" b="1" smtClean="0">
                  <a:latin typeface="Times New Roman" pitchFamily="18" charset="0"/>
                  <a:cs typeface="Times New Roman" pitchFamily="18" charset="0"/>
                </a:rPr>
                <a:t>Trong ô kết quả của công thức</a:t>
              </a:r>
              <a:endParaRPr lang="en-US" sz="1600" b="1" dirty="0">
                <a:latin typeface="Times New Roman" pitchFamily="18" charset="0"/>
                <a:cs typeface="Times New Roman" pitchFamily="18" charset="0"/>
              </a:endParaRPr>
            </a:p>
          </p:txBody>
        </p:sp>
        <p:cxnSp>
          <p:nvCxnSpPr>
            <p:cNvPr id="23" name="Straight Arrow Connector 22"/>
            <p:cNvCxnSpPr/>
            <p:nvPr/>
          </p:nvCxnSpPr>
          <p:spPr>
            <a:xfrm>
              <a:off x="5994400" y="2353939"/>
              <a:ext cx="14514" cy="3248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30" idx="1"/>
            </p:cNvCxnSpPr>
            <p:nvPr/>
          </p:nvCxnSpPr>
          <p:spPr>
            <a:xfrm flipH="1">
              <a:off x="6999383" y="5442850"/>
              <a:ext cx="1851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26362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IG New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IG New Theme" id="{AE2718FB-B9FD-43BD-9658-81E24EBA3483}" vid="{FB78DC14-DDC3-4220-B79E-20747BF96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IIG New Theme</Template>
  <TotalTime>5631</TotalTime>
  <Words>6226</Words>
  <Application>Microsoft Office PowerPoint</Application>
  <PresentationFormat>Custom</PresentationFormat>
  <Paragraphs>1137</Paragraphs>
  <Slides>86</Slides>
  <Notes>86</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IIG New Theme</vt:lpstr>
      <vt:lpstr>CÁC ỨNG DỤNG CHỦ CHỐT</vt:lpstr>
      <vt:lpstr>NỘI DUNG BÀI GIẢNG</vt:lpstr>
      <vt:lpstr>MỤC TIÊU BÀI HỌC</vt:lpstr>
      <vt:lpstr>Quản lý sổ tính</vt:lpstr>
      <vt:lpstr>Quản lý các sổ tính</vt:lpstr>
      <vt:lpstr>Quản lý các sổ tính</vt:lpstr>
      <vt:lpstr>Quản lý các sổ tính</vt:lpstr>
      <vt:lpstr>Quản lý các sổ tính</vt:lpstr>
      <vt:lpstr>Quản lý các sổ tính</vt:lpstr>
      <vt:lpstr>Quản lý các sổ tính</vt:lpstr>
      <vt:lpstr>Quản lý các sổ tính</vt:lpstr>
      <vt:lpstr>Quản lý các sổ tính</vt:lpstr>
      <vt:lpstr>Quản lý các sổ tính</vt:lpstr>
      <vt:lpstr>Quản lý các sổ tính</vt:lpstr>
      <vt:lpstr>Quản lý các sổ tính</vt:lpstr>
      <vt:lpstr>Quản lý các sổ tính</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Thao tác với nội dung</vt:lpstr>
      <vt:lpstr>Tạo các công thức đơn giản</vt:lpstr>
      <vt:lpstr>Tạo các công thức đơn giản</vt:lpstr>
      <vt:lpstr>Tạo các công thức đơn giản</vt:lpstr>
      <vt:lpstr>Tạo các công thức đơn giản</vt:lpstr>
      <vt:lpstr>Tạo các công thức đơn giản</vt:lpstr>
      <vt:lpstr>Sử dụng các hàm sẵn có trong Excel </vt:lpstr>
      <vt:lpstr>Sử dụng các hàm sẵn có trong Excel </vt:lpstr>
      <vt:lpstr>Định dạng trong trang tính</vt:lpstr>
      <vt:lpstr>Định dạng trong trang tính</vt:lpstr>
      <vt:lpstr>Định dạng trong trang tính</vt:lpstr>
      <vt:lpstr>Định dạng trong trang tính</vt:lpstr>
      <vt:lpstr>Định dạng trong trang tính</vt:lpstr>
      <vt:lpstr>Định dạng trong trang tính</vt:lpstr>
      <vt:lpstr>Định dạng trong trang tính</vt:lpstr>
      <vt:lpstr>Định dạng trong trang tính</vt:lpstr>
      <vt:lpstr>Định dạng trong trang tính</vt:lpstr>
      <vt:lpstr>Định dạng trong trang tính</vt:lpstr>
      <vt:lpstr>Định dạng trong trang tính</vt:lpstr>
      <vt:lpstr>Kiểm tra chính tả</vt:lpstr>
      <vt:lpstr>Sắp xếp hoặc lọc dữ liệu</vt:lpstr>
      <vt:lpstr>Sắp xếp hoặc lọc dữ liệu</vt:lpstr>
      <vt:lpstr>Sắp xếp hoặc lọc dữ liệu</vt:lpstr>
      <vt:lpstr>Sắp xếp hoặc lọc dữ liệu</vt:lpstr>
      <vt:lpstr>Sắp xếp hoặc lọc dữ liệu</vt:lpstr>
      <vt:lpstr>Sắp xếp hoặc lọc dữ liệu</vt:lpstr>
      <vt:lpstr>Làm việc với biểu đồ</vt:lpstr>
      <vt:lpstr>Làm việc với biểu đồ</vt:lpstr>
      <vt:lpstr>Làm việc với biểu đồ</vt:lpstr>
      <vt:lpstr>Làm việc với biểu đồ</vt:lpstr>
      <vt:lpstr>Làm việc với biểu đồ</vt:lpstr>
      <vt:lpstr>Làm việc với biểu đồ</vt:lpstr>
      <vt:lpstr>Làm việc với biểu đồ</vt:lpstr>
      <vt:lpstr>Sẵn sàng để in ấn</vt:lpstr>
      <vt:lpstr>Sẵn sàng để in ấn</vt:lpstr>
      <vt:lpstr>Sẵn sàng để in ấn</vt:lpstr>
      <vt:lpstr>Sẵn sàng để in ấn</vt:lpstr>
      <vt:lpstr>Sẵn sàng để in ấn</vt:lpstr>
      <vt:lpstr>Sẵn sàng để in ấn</vt:lpstr>
      <vt:lpstr>Sẵn sàng để in ấn</vt:lpstr>
      <vt:lpstr>Sẵn sàng để in ấn</vt:lpstr>
      <vt:lpstr>Sẵn sàng để in ấn</vt:lpstr>
      <vt:lpstr>Sẵn sàng để in ấn</vt:lpstr>
      <vt:lpstr>In trang tính</vt:lpstr>
      <vt:lpstr>In trang tính</vt:lpstr>
      <vt:lpstr>In trang tính</vt:lpstr>
      <vt:lpstr>TÓM TẮT BÀI HỌC</vt:lpstr>
      <vt:lpstr>CÂU HỎI ÔN TẬP</vt:lpstr>
      <vt:lpstr>CÂU HỎI ÔN TẬP</vt:lpstr>
      <vt:lpstr>CÂU HỎI ÔN TẬP</vt:lpstr>
      <vt:lpstr>CÂU HỎI ÔN TẬP</vt:lpstr>
      <vt:lpstr>CÂU HỎI ÔN TẬP</vt:lpstr>
      <vt:lpstr>CÂU HỎI ÔN TẬP</vt:lpstr>
      <vt:lpstr>CÂU HỎI ÔN TẬP</vt:lpstr>
      <vt:lpstr>CÂU HỎI ÔN TẬP</vt:lpstr>
      <vt:lpstr>CÂU HỎI ÔN TẬP</vt:lpstr>
      <vt:lpstr>CÂU HỎI ÔN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Phat Tai Nguyen</dc:creator>
  <cp:lastModifiedBy>HuongVT</cp:lastModifiedBy>
  <cp:revision>1206</cp:revision>
  <dcterms:created xsi:type="dcterms:W3CDTF">2017-08-25T02:08:09Z</dcterms:created>
  <dcterms:modified xsi:type="dcterms:W3CDTF">2018-09-04T17:03:31Z</dcterms:modified>
</cp:coreProperties>
</file>